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2" r:id="rId5"/>
    <p:sldId id="260" r:id="rId6"/>
    <p:sldId id="258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1" autoAdjust="0"/>
    <p:restoredTop sz="94660"/>
  </p:normalViewPr>
  <p:slideViewPr>
    <p:cSldViewPr snapToGrid="0">
      <p:cViewPr varScale="1">
        <p:scale>
          <a:sx n="88" d="100"/>
          <a:sy n="88" d="100"/>
        </p:scale>
        <p:origin x="50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332E0EA-0D4E-F430-9813-497C39D10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766" y="802298"/>
            <a:ext cx="10946673" cy="2920713"/>
          </a:xfrm>
        </p:spPr>
        <p:txBody>
          <a:bodyPr/>
          <a:lstStyle/>
          <a:p>
            <a:r>
              <a:rPr lang="hu-HU" dirty="0"/>
              <a:t>Szlovák hagyományok és emberek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B7977E8-A4F0-B765-E7D5-1EBB4116C8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4424" y="3915958"/>
            <a:ext cx="8637072" cy="1461385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chemeClr val="accent1"/>
                </a:solidFill>
              </a:rPr>
              <a:t>Készítette:  </a:t>
            </a:r>
          </a:p>
          <a:p>
            <a:r>
              <a:rPr lang="hu-HU" b="1" dirty="0">
                <a:solidFill>
                  <a:schemeClr val="accent1"/>
                </a:solidFill>
              </a:rPr>
              <a:t>Bakos Gábor Teodor; Bánkúti Dániel; Elek Péter Mátyás; </a:t>
            </a:r>
            <a:r>
              <a:rPr lang="hu-HU" b="1" dirty="0" smtClean="0">
                <a:solidFill>
                  <a:schemeClr val="accent1"/>
                </a:solidFill>
              </a:rPr>
              <a:t>Tóth Hedvig </a:t>
            </a:r>
            <a:r>
              <a:rPr lang="hu-HU" b="1" dirty="0">
                <a:solidFill>
                  <a:schemeClr val="accent1"/>
                </a:solidFill>
              </a:rPr>
              <a:t>Janka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2293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C753D88B-E5AF-0DE9-19DF-035BB3239F99}"/>
              </a:ext>
            </a:extLst>
          </p:cNvPr>
          <p:cNvSpPr txBox="1"/>
          <p:nvPr/>
        </p:nvSpPr>
        <p:spPr>
          <a:xfrm>
            <a:off x="129837" y="805147"/>
            <a:ext cx="658447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accent1"/>
                </a:solidFill>
              </a:rPr>
              <a:t>HÁROM KIRÁLYOK </a:t>
            </a:r>
            <a:r>
              <a:rPr lang="hu-HU" sz="2000" dirty="0">
                <a:solidFill>
                  <a:schemeClr val="accent1"/>
                </a:solidFill>
              </a:rPr>
              <a:t>(JANUÁR 6</a:t>
            </a:r>
            <a:r>
              <a:rPr lang="hu-HU" sz="2000" dirty="0" smtClean="0">
                <a:solidFill>
                  <a:schemeClr val="accent1"/>
                </a:solidFill>
              </a:rPr>
              <a:t>.)</a:t>
            </a:r>
          </a:p>
          <a:p>
            <a:endParaRPr lang="hu-HU" dirty="0">
              <a:solidFill>
                <a:schemeClr val="accent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i="0" dirty="0" smtClean="0">
                <a:solidFill>
                  <a:schemeClr val="accent1"/>
                </a:solidFill>
                <a:effectLst/>
                <a:latin typeface="Open Sans" panose="020B0604020202020204" pitchFamily="34" charset="0"/>
              </a:rPr>
              <a:t>Szlovákia </a:t>
            </a:r>
            <a:r>
              <a:rPr lang="hu-HU" sz="2000" i="0" dirty="0">
                <a:solidFill>
                  <a:schemeClr val="accent1"/>
                </a:solidFill>
                <a:effectLst/>
                <a:latin typeface="Open Sans" panose="020B0604020202020204" pitchFamily="34" charset="0"/>
              </a:rPr>
              <a:t>több térségében is ismert, ezért több változatban és módon fordul </a:t>
            </a:r>
            <a:r>
              <a:rPr lang="hu-HU" sz="2000" i="0" dirty="0" smtClean="0">
                <a:solidFill>
                  <a:schemeClr val="accent1"/>
                </a:solidFill>
                <a:effectLst/>
                <a:latin typeface="Open Sans" panose="020B0604020202020204" pitchFamily="34" charset="0"/>
              </a:rPr>
              <a:t>elő.</a:t>
            </a:r>
            <a:endParaRPr lang="hu-HU" sz="2000" dirty="0">
              <a:solidFill>
                <a:schemeClr val="accent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accent1"/>
                </a:solidFill>
                <a:latin typeface="Open Sans" panose="020B0606030504020204" pitchFamily="34" charset="0"/>
              </a:rPr>
              <a:t>Legismertebb </a:t>
            </a:r>
            <a:r>
              <a:rPr lang="hu-HU" sz="2000" dirty="0">
                <a:solidFill>
                  <a:schemeClr val="accent1"/>
                </a:solidFill>
                <a:latin typeface="Open Sans" panose="020B0606030504020204" pitchFamily="34" charset="0"/>
              </a:rPr>
              <a:t>szokás a fiúk körsétája, akik hosszú fehér ingbe öltözve, koronával a fejükön, három királyok játékát </a:t>
            </a:r>
            <a:r>
              <a:rPr lang="hu-HU" sz="2000" dirty="0" smtClean="0">
                <a:solidFill>
                  <a:schemeClr val="accent1"/>
                </a:solidFill>
                <a:latin typeface="Open Sans" panose="020B0606030504020204" pitchFamily="34" charset="0"/>
              </a:rPr>
              <a:t>mutatják </a:t>
            </a:r>
            <a:r>
              <a:rPr lang="hu-HU" sz="2000" dirty="0">
                <a:solidFill>
                  <a:schemeClr val="accent1"/>
                </a:solidFill>
                <a:latin typeface="Open Sans" panose="020B0606030504020204" pitchFamily="34" charset="0"/>
              </a:rPr>
              <a:t>be - az újszövetségi történet parafrázisát, amely Jézus Krisztus születésekor a három napkeleti bölcs király látogatását írja le. </a:t>
            </a:r>
            <a:endParaRPr lang="hu-HU" sz="2000" dirty="0">
              <a:solidFill>
                <a:schemeClr val="accent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i="0" dirty="0" smtClean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Tipikus </a:t>
            </a:r>
            <a:r>
              <a:rPr lang="hu-HU" sz="200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a ,,</a:t>
            </a:r>
            <a:r>
              <a:rPr lang="hu-HU" sz="2000" i="0" dirty="0" err="1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koleda</a:t>
            </a:r>
            <a:r>
              <a:rPr lang="hu-HU" sz="200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" (karácsonyesti gyűjtés)  - a pap kíséretével együtt a házaknál adományokat gyűjt. A gyűjtés során a szoba ajtaja fölé krétával felírták az évszám utolsó két számjegyét és a három bibliai bölcs (király) </a:t>
            </a:r>
            <a:r>
              <a:rPr lang="hu-HU" sz="2000" i="0" dirty="0" smtClean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iniciáléját </a:t>
            </a:r>
            <a:r>
              <a:rPr lang="hu-HU" sz="200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G. M. B. (Gáspár, Menyhért, Boldizsár), akikről ez az ünnep a nevét </a:t>
            </a:r>
            <a:r>
              <a:rPr lang="hu-HU" sz="2000" i="0" dirty="0" smtClean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kapta.</a:t>
            </a:r>
            <a:endParaRPr lang="hu-HU" sz="2000" dirty="0">
              <a:solidFill>
                <a:schemeClr val="accent1"/>
              </a:solidFill>
            </a:endParaRPr>
          </a:p>
          <a:p>
            <a:endParaRPr lang="hu-H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54C2EF-821D-5A40-D443-7AB7D2B6C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805" y="308758"/>
            <a:ext cx="4549012" cy="301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E531C9D-7555-03B9-E28F-FDE7CB573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805" y="3511237"/>
            <a:ext cx="4549012" cy="303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75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AAF5E17A-47E6-6701-E3D4-64A549689CF9}"/>
              </a:ext>
            </a:extLst>
          </p:cNvPr>
          <p:cNvSpPr txBox="1"/>
          <p:nvPr/>
        </p:nvSpPr>
        <p:spPr>
          <a:xfrm>
            <a:off x="74419" y="781397"/>
            <a:ext cx="685206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accent1"/>
                </a:solidFill>
              </a:rPr>
              <a:t>MORÉNA ÉGETÉSE </a:t>
            </a:r>
            <a:r>
              <a:rPr lang="hu-HU" sz="2000" dirty="0">
                <a:solidFill>
                  <a:schemeClr val="accent1"/>
                </a:solidFill>
              </a:rPr>
              <a:t>(KÉT HÉTTEL HÚSVÉT ELŐTT</a:t>
            </a:r>
            <a:r>
              <a:rPr lang="hu-HU" sz="2000" dirty="0" smtClean="0">
                <a:solidFill>
                  <a:schemeClr val="accent1"/>
                </a:solidFill>
              </a:rPr>
              <a:t>)</a:t>
            </a:r>
          </a:p>
          <a:p>
            <a:endParaRPr lang="hu-HU" b="1" dirty="0">
              <a:solidFill>
                <a:schemeClr val="accent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i="0" dirty="0" smtClean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Az </a:t>
            </a:r>
            <a:r>
              <a:rPr lang="hu-HU" sz="200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egyik legarchaikusabb szokás, amely a mai napig fennmaradt. Tél végén történik és az emberek vágyát fejezi ki, hogy véget vessenek a hideg időjárásnak és hívják a meleg napsugarakat.</a:t>
            </a:r>
            <a:endParaRPr lang="hu-HU" sz="2000" dirty="0">
              <a:solidFill>
                <a:schemeClr val="accent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b="1" i="0" dirty="0" smtClean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Moréna </a:t>
            </a:r>
            <a:r>
              <a:rPr lang="hu-HU" sz="200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a telet szimbolizálta, ezért ha az emberek azt szerették volna, hogy beköszöntsön a tavasz, meg kellett gyilkolniuk, a patakba </a:t>
            </a:r>
            <a:r>
              <a:rPr lang="hu-HU" sz="2000" i="0" dirty="0" smtClean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fojtaniuk </a:t>
            </a:r>
            <a:r>
              <a:rPr lang="hu-HU" sz="200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vagy el </a:t>
            </a:r>
            <a:r>
              <a:rPr lang="hu-HU" sz="2000" i="0" dirty="0" smtClean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kellett </a:t>
            </a:r>
            <a:r>
              <a:rPr lang="hu-HU" sz="200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őt égetniük. Női ruhába öltöztetett szalmabábra hasonlított, akit a fiatal lányok énekelve vittek a patakhoz. A patak partján levetkőztették, meggyújtották és az olvadó folyó vizébe dobták. </a:t>
            </a:r>
            <a:endParaRPr lang="hu-HU" sz="2000" dirty="0">
              <a:solidFill>
                <a:schemeClr val="accent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i="0" dirty="0" smtClean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Moréna </a:t>
            </a:r>
            <a:r>
              <a:rPr lang="hu-HU" sz="200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égetésének leggyakoribb időpontja Fekete </a:t>
            </a:r>
            <a:r>
              <a:rPr lang="hu-HU" sz="2000" i="0" dirty="0" smtClean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vasárnap.</a:t>
            </a:r>
            <a:endParaRPr lang="hu-HU" sz="2000" dirty="0">
              <a:solidFill>
                <a:schemeClr val="accent1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04C9AE4-F393-9470-EB0E-324EEC9A0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794" y="263896"/>
            <a:ext cx="4620294" cy="308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3F7DCF04-04D9-C743-C02A-BD60046CC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794" y="3474905"/>
            <a:ext cx="4620294" cy="308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05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1887" y="374469"/>
            <a:ext cx="10998924" cy="5738947"/>
          </a:xfrm>
        </p:spPr>
        <p:txBody>
          <a:bodyPr/>
          <a:lstStyle/>
          <a:p>
            <a:pPr marL="0" indent="0" algn="ctr">
              <a:buNone/>
            </a:pPr>
            <a:r>
              <a:rPr lang="hu-HU" b="1" dirty="0" smtClean="0">
                <a:solidFill>
                  <a:schemeClr val="accent1"/>
                </a:solidFill>
                <a:latin typeface="+mj-lt"/>
              </a:rPr>
              <a:t>Nagybőgő temetése </a:t>
            </a:r>
            <a:r>
              <a:rPr lang="hu-HU" dirty="0" smtClean="0">
                <a:solidFill>
                  <a:schemeClr val="accent1"/>
                </a:solidFill>
                <a:latin typeface="+mj-lt"/>
              </a:rPr>
              <a:t>(farsang)</a:t>
            </a:r>
          </a:p>
          <a:p>
            <a:pPr algn="just"/>
            <a:r>
              <a:rPr lang="hu-HU" dirty="0" smtClean="0">
                <a:solidFill>
                  <a:schemeClr val="accent1"/>
                </a:solidFill>
                <a:latin typeface="Open Sans" panose="020B0606030504020204"/>
              </a:rPr>
              <a:t>A </a:t>
            </a:r>
            <a:r>
              <a:rPr lang="hu-HU" b="1" dirty="0">
                <a:solidFill>
                  <a:schemeClr val="accent1"/>
                </a:solidFill>
                <a:latin typeface="+mj-lt"/>
              </a:rPr>
              <a:t>farsang</a:t>
            </a:r>
            <a:r>
              <a:rPr lang="hu-HU" b="1" dirty="0">
                <a:solidFill>
                  <a:schemeClr val="accent1"/>
                </a:solidFill>
                <a:latin typeface="Open Sans" panose="020B0606030504020204"/>
              </a:rPr>
              <a:t> </a:t>
            </a:r>
            <a:r>
              <a:rPr lang="hu-HU" dirty="0">
                <a:solidFill>
                  <a:schemeClr val="accent1"/>
                </a:solidFill>
                <a:latin typeface="Open Sans" panose="020B0606030504020204"/>
              </a:rPr>
              <a:t>a húsvéti böjt előtti utolsó héten éri el tetőpontját, amikor álarcos csoportok járják a falut és csintalanságokat követnek el. A farsang végét a </a:t>
            </a:r>
            <a:r>
              <a:rPr lang="hu-HU" b="1" dirty="0">
                <a:solidFill>
                  <a:schemeClr val="accent1"/>
                </a:solidFill>
                <a:latin typeface="Open Sans" panose="020B0606030504020204"/>
              </a:rPr>
              <a:t>,,nagybőgő temetése" </a:t>
            </a:r>
            <a:r>
              <a:rPr lang="hu-HU" dirty="0">
                <a:solidFill>
                  <a:schemeClr val="accent1"/>
                </a:solidFill>
                <a:latin typeface="Open Sans" panose="020B0606030504020204"/>
              </a:rPr>
              <a:t>szimbolizálja, </a:t>
            </a:r>
            <a:r>
              <a:rPr lang="hu-HU" dirty="0" smtClean="0">
                <a:solidFill>
                  <a:schemeClr val="accent1"/>
                </a:solidFill>
                <a:latin typeface="Open Sans" panose="020B0606030504020204"/>
              </a:rPr>
              <a:t>bikaember maszkban, amelynél </a:t>
            </a:r>
            <a:r>
              <a:rPr lang="hu-HU" dirty="0">
                <a:solidFill>
                  <a:schemeClr val="accent1"/>
                </a:solidFill>
                <a:latin typeface="Open Sans" panose="020B0606030504020204"/>
              </a:rPr>
              <a:t>valódi temetést parodizálnak</a:t>
            </a:r>
            <a:r>
              <a:rPr lang="hu-HU" dirty="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8861" y="2163356"/>
            <a:ext cx="5271950" cy="351463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87" y="2376715"/>
            <a:ext cx="5392975" cy="308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4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05748787-43C7-9872-6469-12843C89F233}"/>
              </a:ext>
            </a:extLst>
          </p:cNvPr>
          <p:cNvSpPr txBox="1"/>
          <p:nvPr/>
        </p:nvSpPr>
        <p:spPr>
          <a:xfrm>
            <a:off x="174172" y="404566"/>
            <a:ext cx="1151273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accent1"/>
                </a:solidFill>
              </a:rPr>
              <a:t>MÁJUSFÁK ÁLLÍTÁSA </a:t>
            </a:r>
            <a:r>
              <a:rPr lang="hu-HU" sz="2000" dirty="0">
                <a:solidFill>
                  <a:schemeClr val="accent1"/>
                </a:solidFill>
              </a:rPr>
              <a:t>(MÁJUS 1</a:t>
            </a:r>
            <a:r>
              <a:rPr lang="hu-HU" sz="2000" dirty="0" smtClean="0">
                <a:solidFill>
                  <a:schemeClr val="accent1"/>
                </a:solidFill>
              </a:rPr>
              <a:t>.)</a:t>
            </a:r>
          </a:p>
          <a:p>
            <a:endParaRPr lang="hu-HU" b="1" dirty="0">
              <a:solidFill>
                <a:schemeClr val="accent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i="0" dirty="0" smtClean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A </a:t>
            </a:r>
            <a:r>
              <a:rPr lang="hu-HU" sz="200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májusi hónapot általánosan a szerelem időszakának és az új élet születésének tartják. A májusi zöld az erő és a jó növekedés </a:t>
            </a:r>
            <a:r>
              <a:rPr lang="hu-HU" sz="2000" i="0" dirty="0" smtClean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szimbóluma. </a:t>
            </a:r>
            <a:r>
              <a:rPr lang="hu-HU" sz="200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A növények közül legjelentősebb helyen </a:t>
            </a:r>
            <a:r>
              <a:rPr lang="hu-HU" sz="2000" i="0" dirty="0" smtClean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az </a:t>
            </a:r>
            <a:r>
              <a:rPr lang="hu-HU" sz="200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a fa állt, amelyet májusfának neveznek.</a:t>
            </a:r>
            <a:endParaRPr lang="hu-HU" sz="2000" dirty="0">
              <a:solidFill>
                <a:schemeClr val="accent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i="0" dirty="0" smtClean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A </a:t>
            </a:r>
            <a:r>
              <a:rPr lang="hu-HU" sz="200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májusfát általában a fiú állítja annak a lánynak, akit megkér, és az állításuk egész Szlovákia területén elterjedt.</a:t>
            </a:r>
            <a:endParaRPr lang="hu-HU" sz="2000" dirty="0">
              <a:solidFill>
                <a:schemeClr val="accent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accent1"/>
                </a:solidFill>
              </a:rPr>
              <a:t>Májusfaként </a:t>
            </a:r>
            <a:r>
              <a:rPr lang="hu-HU" sz="2000" i="0" dirty="0" smtClean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általában magas, </a:t>
            </a:r>
            <a:r>
              <a:rPr lang="hu-HU" sz="200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egyenes fák szolgáltak (leggyakrabban jegenyefenyő és lucfenyő), melyeket a kérgétől megtisztítottak. A fák csúcsát színes szalagokkal díszítették.</a:t>
            </a:r>
            <a:endParaRPr lang="hu-HU" sz="2000" dirty="0">
              <a:solidFill>
                <a:schemeClr val="accent1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7C3A053-30CE-83E2-EBA6-294AC8BBD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121" y="3334728"/>
            <a:ext cx="5381622" cy="322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B1262C76-175A-3575-FF6F-F9C4C4EDE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86" y="3303091"/>
            <a:ext cx="4914979" cy="328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22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DB611D80-AD0A-5DC5-1A65-65DD653EBFD8}"/>
              </a:ext>
            </a:extLst>
          </p:cNvPr>
          <p:cNvSpPr txBox="1"/>
          <p:nvPr/>
        </p:nvSpPr>
        <p:spPr>
          <a:xfrm>
            <a:off x="152004" y="792480"/>
            <a:ext cx="628204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accent1"/>
                </a:solidFill>
                <a:latin typeface="+mj-lt"/>
              </a:rPr>
              <a:t>SZENTIVÁNÉJI </a:t>
            </a:r>
            <a:r>
              <a:rPr lang="hu-HU" sz="2000" b="1" dirty="0" smtClean="0">
                <a:solidFill>
                  <a:schemeClr val="accent1"/>
                </a:solidFill>
                <a:latin typeface="+mj-lt"/>
              </a:rPr>
              <a:t>TÜZEK </a:t>
            </a:r>
            <a:r>
              <a:rPr lang="hu-HU" sz="2000" dirty="0" smtClean="0">
                <a:solidFill>
                  <a:schemeClr val="accent1"/>
                </a:solidFill>
                <a:latin typeface="+mj-lt"/>
              </a:rPr>
              <a:t>(június </a:t>
            </a:r>
            <a:r>
              <a:rPr lang="hu-HU" sz="2000" dirty="0">
                <a:solidFill>
                  <a:schemeClr val="accent1"/>
                </a:solidFill>
                <a:latin typeface="+mj-lt"/>
              </a:rPr>
              <a:t>23-24</a:t>
            </a:r>
            <a:r>
              <a:rPr lang="hu-HU" sz="2000" dirty="0" smtClean="0">
                <a:solidFill>
                  <a:schemeClr val="accent1"/>
                </a:solidFill>
                <a:latin typeface="+mj-lt"/>
              </a:rPr>
              <a:t>.)</a:t>
            </a:r>
          </a:p>
          <a:p>
            <a:endParaRPr lang="hu-HU" sz="2000" b="1" dirty="0">
              <a:solidFill>
                <a:schemeClr val="accent1"/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i="0" dirty="0" smtClean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Ezen </a:t>
            </a:r>
            <a:r>
              <a:rPr lang="hu-HU" sz="200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a napon gyógynövényeket is gyűjtöttek és legismertebb a kincsek keresése volt növény segítségével, az ún. páfrány virággal, amely </a:t>
            </a:r>
            <a:r>
              <a:rPr lang="hu-HU" sz="2000" dirty="0" smtClean="0">
                <a:solidFill>
                  <a:schemeClr val="accent1"/>
                </a:solidFill>
                <a:latin typeface="Open Sans" panose="020B0606030504020204" pitchFamily="34" charset="0"/>
              </a:rPr>
              <a:t>S</a:t>
            </a:r>
            <a:r>
              <a:rPr lang="hu-HU" sz="2000" i="0" dirty="0" smtClean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zent </a:t>
            </a:r>
            <a:r>
              <a:rPr lang="hu-HU" sz="2000" dirty="0">
                <a:solidFill>
                  <a:schemeClr val="accent1"/>
                </a:solidFill>
                <a:latin typeface="Open Sans" panose="020B0606030504020204" pitchFamily="34" charset="0"/>
              </a:rPr>
              <a:t>I</a:t>
            </a:r>
            <a:r>
              <a:rPr lang="hu-HU" sz="2000" i="0" dirty="0" smtClean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ván </a:t>
            </a:r>
            <a:r>
              <a:rPr lang="hu-HU" sz="200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éjjelén virágzott.</a:t>
            </a:r>
            <a:endParaRPr lang="hu-HU" sz="2000" i="0" dirty="0"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i="0" dirty="0" smtClean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A </a:t>
            </a:r>
            <a:r>
              <a:rPr lang="hu-HU" sz="200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legnagyobb figyelmet a tűznek szentelték.</a:t>
            </a:r>
            <a:endParaRPr lang="hu-HU" sz="20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i="0" dirty="0" smtClean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Hagyomány </a:t>
            </a:r>
            <a:r>
              <a:rPr lang="hu-HU" sz="200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volt a hatalmas pásztortüzek gyújtása a község jól látható helyén, </a:t>
            </a:r>
            <a:r>
              <a:rPr lang="hu-HU" sz="2000" i="0" dirty="0" smtClean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tűzkerék </a:t>
            </a:r>
            <a:r>
              <a:rPr lang="hu-HU" sz="200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eresztése, meggyújtott fáklyák dobálása és ének, valamint tánc kíséretében a pásztortűz átugrása.</a:t>
            </a:r>
            <a:endParaRPr lang="hu-HU" sz="2000" i="0" dirty="0"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  <a:p>
            <a:endParaRPr lang="hu-HU" sz="20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endParaRPr lang="hu-HU" b="1" i="0" dirty="0">
              <a:solidFill>
                <a:srgbClr val="666666"/>
              </a:solidFill>
              <a:effectLst/>
              <a:latin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42AAD81-7A4F-C45E-7D79-981C3E104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563" y="261257"/>
            <a:ext cx="4776791" cy="30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93F60DA-C501-62A1-FA14-1776BA5E4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563" y="3411160"/>
            <a:ext cx="4776791" cy="318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17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D73C11FF-8E53-3BEE-652C-89477A1E7165}"/>
              </a:ext>
            </a:extLst>
          </p:cNvPr>
          <p:cNvSpPr txBox="1"/>
          <p:nvPr/>
        </p:nvSpPr>
        <p:spPr>
          <a:xfrm>
            <a:off x="1581001" y="2023873"/>
            <a:ext cx="8858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200" b="1" dirty="0">
                <a:solidFill>
                  <a:schemeClr val="accent1"/>
                </a:solidFill>
              </a:rPr>
              <a:t>KÖSZÖNJÜK A </a:t>
            </a:r>
            <a:r>
              <a:rPr lang="hu-HU" sz="7200" b="1" dirty="0" smtClean="0">
                <a:solidFill>
                  <a:schemeClr val="accent1"/>
                </a:solidFill>
              </a:rPr>
              <a:t>FIGYELMET!</a:t>
            </a:r>
            <a:endParaRPr lang="hu-HU" sz="7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9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Galéri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93</TotalTime>
  <Words>191</Words>
  <Application>Microsoft Office PowerPoint</Application>
  <PresentationFormat>Szélesvásznú</PresentationFormat>
  <Paragraphs>27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arial</vt:lpstr>
      <vt:lpstr>Open Sans</vt:lpstr>
      <vt:lpstr>Rockwell</vt:lpstr>
      <vt:lpstr>Galéria</vt:lpstr>
      <vt:lpstr>Szlovák hagyományok és emberek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Szlovák hagyományok és emberek</dc:title>
  <dc:creator>Péter Elek</dc:creator>
  <cp:lastModifiedBy>User</cp:lastModifiedBy>
  <cp:revision>11</cp:revision>
  <dcterms:created xsi:type="dcterms:W3CDTF">2023-05-15T10:18:06Z</dcterms:created>
  <dcterms:modified xsi:type="dcterms:W3CDTF">2023-05-16T19:30:00Z</dcterms:modified>
</cp:coreProperties>
</file>