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46" r:id="rId2"/>
    <p:sldId id="389" r:id="rId3"/>
    <p:sldId id="374" r:id="rId4"/>
    <p:sldId id="375" r:id="rId5"/>
    <p:sldId id="390" r:id="rId6"/>
    <p:sldId id="377" r:id="rId7"/>
    <p:sldId id="378" r:id="rId8"/>
    <p:sldId id="364" r:id="rId9"/>
    <p:sldId id="392" r:id="rId10"/>
    <p:sldId id="394" r:id="rId11"/>
    <p:sldId id="398" r:id="rId12"/>
    <p:sldId id="384" r:id="rId13"/>
    <p:sldId id="383" r:id="rId14"/>
    <p:sldId id="386" r:id="rId15"/>
    <p:sldId id="285" r:id="rId16"/>
  </p:sldIdLst>
  <p:sldSz cx="9144000" cy="5143500" type="screen16x9"/>
  <p:notesSz cx="6742113" cy="9872663"/>
  <p:defaultTextStyle>
    <a:defPPr>
      <a:defRPr lang="hu-H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1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008000"/>
    <a:srgbClr val="1B0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80552" autoAdjust="0"/>
  </p:normalViewPr>
  <p:slideViewPr>
    <p:cSldViewPr>
      <p:cViewPr varScale="1">
        <p:scale>
          <a:sx n="91" d="100"/>
          <a:sy n="91" d="100"/>
        </p:scale>
        <p:origin x="907" y="67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936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15AB-F426-49EF-8A19-A38C91955BA2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9361" y="937674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25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36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07CD-BCF9-814D-AD9B-0BA7F9C2C00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361" y="937674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3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programhétről további információt a következő linkre kattintva lehet megtudni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https://www.nak.hu/hatosagi-szakmai-ugyek/szakkepzes/49-palyaorientacio/105940-elindultak-a-szakmakostolo-palyaorientacios-programhetek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Kérdés esetében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forduljanak bizalommal vármegyei szakképzési referenseinkhez. Elérhetőségük a vármegyei agrárszakképző intézményeket és az oktatott agrárszakmákat bemutató szórólapon található. 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1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programsorozatról további információt a következő linkre kattintva lehet megtudni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https://www.nak.hu/sajto/sajtokozlemenyek/106290-oszi-palyaorientacios-programsorozatot-inditott-a-nak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Kérdés esetében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forduljanak bizalommal vármegyei szakképzési referenseinkhez. Elérhetőségük a vármegyei agrárszakképző intézményeket és az oktatott agrárszakmákat bemutató szórólapon található.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0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 fesztiválról további információt a következő linkre kattintva lehet megtudni:  </a:t>
            </a:r>
            <a:r>
              <a:rPr lang="hu-HU" b="0" dirty="0"/>
              <a:t>https://www.nak.hu/sajto/sajtokozlemenyek/105623-a-nak-is-reszt-vesz-a-szakma-sztar-fesztival-szervezeseben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Kérdés esetében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forduljanak bizalommal vármegyei szakképzési referenseinkhez. Elérhetőségük a vármegyei agrárszakképző intézményeket és az oktatott agrárszakmákat bemutató szórólapon található.  </a:t>
            </a:r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2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kisfilmek választéka folyamatosan bővül. 2024 elején további két agrárszakmát bemutató kisfilm lesz elérhető a NAK honlapján. Ezek a következők: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1</a:t>
            </a:r>
            <a:r>
              <a:rPr lang="hu-HU" b="0" dirty="0"/>
              <a:t>. </a:t>
            </a:r>
            <a:r>
              <a:rPr lang="hu-HU" sz="1800" b="0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Környezetvédelmi technikus/Környezetvédelem szakmairány/Természetvédelem szakmairány;</a:t>
            </a:r>
            <a:endParaRPr lang="hu-H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2. </a:t>
            </a:r>
            <a:r>
              <a:rPr lang="hu-HU" sz="1800" b="0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Élelmiszer-ellenőrzési technikus.</a:t>
            </a:r>
            <a:endParaRPr lang="hu-H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0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4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77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73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48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73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72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6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4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19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1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2023. 11. 21.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88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595"/>
            <a:ext cx="9141882" cy="5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ak.hu/hatosagi-szakmai-ugyek/szakkepze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k.hu/szakmai-infok/szakkepzes" TargetMode="External"/><Relationship Id="rId2" Type="http://schemas.openxmlformats.org/officeDocument/2006/relationships/hyperlink" Target="https://www.youtube.com/c/NemzetiAgr%C3%A1rgazdas%C3%A1giKamara/vide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464496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endParaRPr lang="hu-HU" sz="1400" i="1" dirty="0">
              <a:solidFill>
                <a:srgbClr val="006633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hu-HU" sz="1400" i="1" dirty="0">
                <a:solidFill>
                  <a:srgbClr val="006633"/>
                </a:solidFill>
              </a:rPr>
              <a:t>„</a:t>
            </a:r>
            <a:r>
              <a:rPr lang="sv-SE" sz="1400" i="1" dirty="0">
                <a:solidFill>
                  <a:srgbClr val="006633"/>
                </a:solidFill>
              </a:rPr>
              <a:t>Az emberek ritkán érnek el sikert abban, amit nem szívesen csinálnak.</a:t>
            </a:r>
            <a:r>
              <a:rPr lang="hu-HU" sz="1400" i="1" dirty="0">
                <a:solidFill>
                  <a:srgbClr val="006633"/>
                </a:solidFill>
              </a:rPr>
              <a:t>”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hu-HU" sz="1400" i="1" dirty="0">
                <a:solidFill>
                  <a:srgbClr val="006633"/>
                </a:solidFill>
              </a:rPr>
              <a:t>(Johann Wolfgang von Goethe</a:t>
            </a:r>
            <a:r>
              <a:rPr lang="hu-HU" sz="1800" i="1" dirty="0">
                <a:solidFill>
                  <a:srgbClr val="006633"/>
                </a:solidFill>
              </a:rPr>
              <a:t>)</a:t>
            </a:r>
          </a:p>
          <a:p>
            <a:pPr marL="0" lvl="0" indent="0" algn="r">
              <a:spcBef>
                <a:spcPts val="0"/>
              </a:spcBef>
              <a:buNone/>
            </a:pPr>
            <a:endParaRPr lang="hu-HU" sz="1800" b="1" i="1" dirty="0">
              <a:solidFill>
                <a:srgbClr val="006633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hu-HU" sz="1400" b="1" dirty="0">
              <a:solidFill>
                <a:srgbClr val="006633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hu-HU" sz="1400" b="1" dirty="0">
              <a:solidFill>
                <a:srgbClr val="006633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hu-HU" b="1" dirty="0">
                <a:solidFill>
                  <a:srgbClr val="C00000"/>
                </a:solidFill>
              </a:rPr>
              <a:t>A Nemzeti Agrárgazdasági Kamara (NAK) pályaorientációs tevékenysége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hu-HU" b="1" dirty="0">
                <a:solidFill>
                  <a:srgbClr val="C00000"/>
                </a:solidFill>
              </a:rPr>
              <a:t>általános iskolák részére</a:t>
            </a:r>
          </a:p>
          <a:p>
            <a:pPr marL="0" lvl="0" indent="0" algn="ctr">
              <a:buNone/>
            </a:pPr>
            <a:endParaRPr lang="hu-HU" sz="2000" b="1" dirty="0">
              <a:solidFill>
                <a:srgbClr val="006633"/>
              </a:solidFill>
            </a:endParaRPr>
          </a:p>
          <a:p>
            <a:pPr marL="0" indent="0" algn="ctr">
              <a:buNone/>
            </a:pPr>
            <a:endParaRPr lang="hu-HU" b="1" dirty="0">
              <a:solidFill>
                <a:srgbClr val="00663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753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ruházat, személy, ember, fedett pályás látható&#10;&#10;Automatikusan generált leírás">
            <a:extLst>
              <a:ext uri="{FF2B5EF4-FFF2-40B4-BE49-F238E27FC236}">
                <a16:creationId xmlns:a16="http://schemas.microsoft.com/office/drawing/2014/main" id="{C895AF9C-2CF0-B54D-FDD1-FA07F7B46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5726"/>
            <a:ext cx="3002035" cy="1996954"/>
          </a:xfrm>
          <a:prstGeom prst="rect">
            <a:avLst/>
          </a:prstGeom>
        </p:spPr>
      </p:pic>
      <p:pic>
        <p:nvPicPr>
          <p:cNvPr id="7" name="Kép 6" descr="A képen ruházat, személy, talaj, ember látható&#10;&#10;Automatikusan generált leírás">
            <a:extLst>
              <a:ext uri="{FF2B5EF4-FFF2-40B4-BE49-F238E27FC236}">
                <a16:creationId xmlns:a16="http://schemas.microsoft.com/office/drawing/2014/main" id="{B55541D4-8B64-9E8D-4B8D-2CE99FD4C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65" y="2355726"/>
            <a:ext cx="3002035" cy="1996954"/>
          </a:xfrm>
          <a:prstGeom prst="rect">
            <a:avLst/>
          </a:prstGeom>
        </p:spPr>
      </p:pic>
      <p:pic>
        <p:nvPicPr>
          <p:cNvPr id="9" name="Kép 8" descr="A képen rajzfilm, ruházat, fedett pályás, Emberi arc látható&#10;&#10;Automatikusan generált leírás">
            <a:extLst>
              <a:ext uri="{FF2B5EF4-FFF2-40B4-BE49-F238E27FC236}">
                <a16:creationId xmlns:a16="http://schemas.microsoft.com/office/drawing/2014/main" id="{DC1B033C-118A-1327-9CEB-BB45C6895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42" y="153532"/>
            <a:ext cx="2891879" cy="1923678"/>
          </a:xfrm>
          <a:prstGeom prst="rect">
            <a:avLst/>
          </a:prstGeom>
        </p:spPr>
      </p:pic>
      <p:pic>
        <p:nvPicPr>
          <p:cNvPr id="11" name="Kép 10" descr="A képen ruházat, személy, fedett pályás, Szakács látható&#10;&#10;Automatikusan generált leírás">
            <a:extLst>
              <a:ext uri="{FF2B5EF4-FFF2-40B4-BE49-F238E27FC236}">
                <a16:creationId xmlns:a16="http://schemas.microsoft.com/office/drawing/2014/main" id="{7798760D-8E66-6610-C396-5EC66AB39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00" y="153532"/>
            <a:ext cx="2891880" cy="1923679"/>
          </a:xfrm>
          <a:prstGeom prst="rect">
            <a:avLst/>
          </a:prstGeom>
        </p:spPr>
      </p:pic>
      <p:pic>
        <p:nvPicPr>
          <p:cNvPr id="13" name="Kép 12" descr="A képen ruházat, lábbelik, személy, ember látható&#10;&#10;Automatikusan generált leírás">
            <a:extLst>
              <a:ext uri="{FF2B5EF4-FFF2-40B4-BE49-F238E27FC236}">
                <a16:creationId xmlns:a16="http://schemas.microsoft.com/office/drawing/2014/main" id="{322299C5-53AF-6F06-90DC-F71D476C5F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43" y="2353186"/>
            <a:ext cx="3002035" cy="1996954"/>
          </a:xfrm>
          <a:prstGeom prst="rect">
            <a:avLst/>
          </a:prstGeom>
        </p:spPr>
      </p:pic>
      <p:pic>
        <p:nvPicPr>
          <p:cNvPr id="4" name="Kép 3" descr="A képen ruházat, személy, épület, sisak látható&#10;&#10;Automatikusan generált leírás">
            <a:extLst>
              <a:ext uri="{FF2B5EF4-FFF2-40B4-BE49-F238E27FC236}">
                <a16:creationId xmlns:a16="http://schemas.microsoft.com/office/drawing/2014/main" id="{AC1EB7D7-BFEE-4700-A962-8D155196E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531"/>
            <a:ext cx="3032759" cy="19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95A525-F3CF-5365-33B3-D4701AEB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301145"/>
            <a:ext cx="8496944" cy="720080"/>
          </a:xfrm>
        </p:spPr>
        <p:txBody>
          <a:bodyPr/>
          <a:lstStyle/>
          <a:p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„Agrárszakma iránytű” </a:t>
            </a:r>
            <a:b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NAK pályaorientációs kiadványa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D3CEAE3-2DA9-D890-CF01-A121410AD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043106"/>
            <a:ext cx="8964488" cy="1290739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„Agrárszakma iránytű” kiadvány az új szakképzési rendszer Élelmiszeripar, Környezetvédelem és vízügy, valamint Mezőgazdaság és erdészet ágazatok agrárszakmáit/szakmairányait mutatja be.</a:t>
            </a:r>
          </a:p>
          <a:p>
            <a:pPr marL="0" indent="0">
              <a:buNone/>
            </a:pPr>
            <a:r>
              <a:rPr lang="hu-HU" sz="1800" dirty="0">
                <a:hlinkClick r:id="rId2"/>
              </a:rPr>
              <a:t>https://www.nak.hu/hatosagi-szakmai-ugyek/szakkepzes</a:t>
            </a:r>
            <a:endParaRPr lang="hu-HU" sz="1800" dirty="0"/>
          </a:p>
          <a:p>
            <a:endParaRPr lang="hu-HU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F2919186-7C66-CE86-06C6-2314C787C7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7763" y="2355726"/>
            <a:ext cx="5268473" cy="2304257"/>
          </a:xfrm>
        </p:spPr>
      </p:pic>
    </p:spTree>
    <p:extLst>
      <p:ext uri="{BB962C8B-B14F-4D97-AF65-F5344CB8AC3E}">
        <p14:creationId xmlns:p14="http://schemas.microsoft.com/office/powerpoint/2010/main" val="87926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C00C8-B5BC-4548-A216-CC1246EC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493563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szakmabemutató kisfilmek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58C50-B4DA-4F41-8962-22BE97C9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74514"/>
            <a:ext cx="8229600" cy="3569444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HELYSZÍN:</a:t>
            </a:r>
          </a:p>
          <a:p>
            <a:pPr marL="0" lvl="0" indent="0" algn="just">
              <a:buNone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 adott szakképző intézmény és tangazdasága, tanműhelye, esetleg egy gazdálkodó telephelye; </a:t>
            </a:r>
          </a:p>
          <a:p>
            <a:pPr marL="0" lvl="0" indent="0" algn="just">
              <a:buNone/>
            </a:pPr>
            <a:endParaRPr lang="hu-HU" sz="20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TARTALOM: </a:t>
            </a:r>
          </a:p>
          <a:p>
            <a:pPr marL="0" lvl="0" indent="0" algn="just">
              <a:buNone/>
            </a:pPr>
            <a:endParaRPr lang="hu-HU" sz="1800" b="1" dirty="0">
              <a:solidFill>
                <a:srgbClr val="0066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rövid szóbeli tájékoztatás a szakmáról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és az azokat oktató intézményekről</a:t>
            </a:r>
            <a:r>
              <a:rPr lang="hu-HU" sz="1800" dirty="0">
                <a:solidFill>
                  <a:srgbClr val="0066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egy-két diák megszólaltatása – miért jó ezt a szakmát tanulni, mi tetszik benne, mi a jó a duális képzésben, hogy látja a jövőjét;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szakmára jellemző munkafolyamat bemutatása;</a:t>
            </a:r>
          </a:p>
        </p:txBody>
      </p:sp>
    </p:spTree>
    <p:extLst>
      <p:ext uri="{BB962C8B-B14F-4D97-AF65-F5344CB8AC3E}">
        <p14:creationId xmlns:p14="http://schemas.microsoft.com/office/powerpoint/2010/main" val="414726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7B8AB9-4479-4943-AA92-910013BF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0228"/>
            <a:ext cx="8229600" cy="857250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szakmabemutató kisfilmek</a:t>
            </a:r>
            <a:b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„Legyél Te is agrárdiák!”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FE5BF5-86A9-409E-9B11-9AFBE730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747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endParaRPr lang="hu-HU" sz="1800" dirty="0">
              <a:solidFill>
                <a:srgbClr val="006633"/>
              </a:solidFill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Elérhetőségek: </a:t>
            </a:r>
          </a:p>
          <a:p>
            <a:pPr marL="0" indent="0">
              <a:buNone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https://www.youtube.com/c/NemzetiAgr%C3%A1rgazdas%C3%A1giKamara/videos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 honlap:</a:t>
            </a: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https://www.nak.hu/szakmai-infok/szakkepzes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13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7B8AB9-4479-4943-AA92-910013BF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651"/>
            <a:ext cx="8496944" cy="503883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szakmabemutató  kisfilmek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FE5BF5-86A9-409E-9B11-9AFBE730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2" y="768127"/>
            <a:ext cx="3760976" cy="339447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Földmérő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Élelmiszeripari gépkezelő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Tartósítóipari termékkészítő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Erjedés és üdítőital ipari termékkészítő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Tejtermékkészítő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Édességkészítő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Erdőművelő-fakitermelő; Erdésztechnikus</a:t>
            </a:r>
          </a:p>
          <a:p>
            <a:pPr>
              <a:buFont typeface="+mj-lt"/>
              <a:buAutoNum type="arabicPeriod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 (Állattenyésztő szakmairány, Növénytermesztő szakmairány)</a:t>
            </a:r>
          </a:p>
          <a:p>
            <a:pPr marL="0" indent="0">
              <a:buNone/>
            </a:pPr>
            <a:endParaRPr lang="hu-HU" sz="4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36F9166-8C8E-CC12-9333-837735AC89E5}"/>
              </a:ext>
            </a:extLst>
          </p:cNvPr>
          <p:cNvSpPr txBox="1"/>
          <p:nvPr/>
        </p:nvSpPr>
        <p:spPr>
          <a:xfrm>
            <a:off x="4139952" y="768127"/>
            <a:ext cx="45365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 (Lovász szakmairány)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Hentes és húskészítmény-készítő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Kertész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Kertésztechnikus (Dísznövénytermesztő, Virágkötő szakmairány; Parképítő és -fenntartó szakmairány)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Kistermelői élelmiszer-előállító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Mezőgazdasági gépész, Mezőgazdasági gépésztechnikus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Pék, Pék-cukrász, Sütő- és cukrászipari technikus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Szőlész-borász, Bor- és pezsgőgyártó technikus</a:t>
            </a:r>
            <a:endParaRPr lang="hu-HU" sz="1100" dirty="0">
              <a:solidFill>
                <a:srgbClr val="00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1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161"/>
            <a:ext cx="9142712" cy="514277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987824" y="221171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tillium" pitchFamily="50" charset="-18"/>
                <a:cs typeface="Titillium Thin"/>
              </a:rPr>
              <a:t>Köszön</a:t>
            </a:r>
            <a:r>
              <a:rPr lang="hu-HU" sz="2400" dirty="0">
                <a:solidFill>
                  <a:schemeClr val="bg1"/>
                </a:solidFill>
                <a:latin typeface="Titillium" pitchFamily="50" charset="-18"/>
                <a:cs typeface="Titillium Thin"/>
              </a:rPr>
              <a:t>jük</a:t>
            </a:r>
            <a:r>
              <a:rPr lang="en-US" sz="2400" dirty="0">
                <a:solidFill>
                  <a:schemeClr val="bg1"/>
                </a:solidFill>
                <a:latin typeface="Titillium" pitchFamily="50" charset="-18"/>
                <a:cs typeface="Titillium Thin"/>
              </a:rPr>
              <a:t> a figyelmet!</a:t>
            </a:r>
          </a:p>
        </p:txBody>
      </p:sp>
    </p:spTree>
    <p:extLst>
      <p:ext uri="{BB962C8B-B14F-4D97-AF65-F5344CB8AC3E}">
        <p14:creationId xmlns:p14="http://schemas.microsoft.com/office/powerpoint/2010/main" val="199142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57B86C-368A-0AD0-6861-755BC88B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85928"/>
            <a:ext cx="8229600" cy="3250456"/>
          </a:xfrm>
        </p:spPr>
        <p:txBody>
          <a:bodyPr/>
          <a:lstStyle/>
          <a:p>
            <a:pPr lvl="0" algn="just" defTabSz="816358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agrárszakképzésbe történő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középfokú beiskolázás segítése;</a:t>
            </a:r>
          </a:p>
          <a:p>
            <a:pPr marL="0" lvl="0" indent="0" algn="just" defTabSz="816358">
              <a:lnSpc>
                <a:spcPct val="107000"/>
              </a:lnSpc>
              <a:spcBef>
                <a:spcPts val="0"/>
              </a:spcBef>
              <a:buNone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816358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általános iskolai tanulók agrárszakmákkal történő megismertetése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 defTabSz="816358">
              <a:lnSpc>
                <a:spcPct val="107000"/>
              </a:lnSpc>
              <a:spcBef>
                <a:spcPts val="0"/>
              </a:spcBef>
              <a:buNone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816358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agrár- és élelmiszeripari tevékenységek 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bemutatása, népszerűsítése;</a:t>
            </a:r>
          </a:p>
          <a:p>
            <a:pPr marL="0" lvl="0" indent="0" algn="just" defTabSz="816358">
              <a:lnSpc>
                <a:spcPct val="107000"/>
              </a:lnSpc>
              <a:spcBef>
                <a:spcPts val="0"/>
              </a:spcBef>
              <a:buNone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816358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új technológiák 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megismerésének, kipróbálásának segítése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just" defTabSz="816358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816358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élményalapú, tevékeny és játékos 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programok biztosítása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C729171-DFBB-6E71-3690-7380E46A71C2}"/>
              </a:ext>
            </a:extLst>
          </p:cNvPr>
          <p:cNvSpPr txBox="1"/>
          <p:nvPr/>
        </p:nvSpPr>
        <p:spPr>
          <a:xfrm>
            <a:off x="1115616" y="353173"/>
            <a:ext cx="6635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A NAK p</a:t>
            </a:r>
            <a:r>
              <a:rPr lang="hu-HU" sz="2400" b="1" dirty="0">
                <a:solidFill>
                  <a:srgbClr val="C00000"/>
                </a:solidFill>
                <a:ea typeface="+mn-ea"/>
                <a:cs typeface="+mn-cs"/>
              </a:rPr>
              <a:t>ályaorientációs céljai</a:t>
            </a:r>
            <a:br>
              <a:rPr lang="hu-HU" sz="16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8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DDDC4C-E4EC-4B11-9AE4-1AEFD3783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7841"/>
            <a:ext cx="8136902" cy="3517938"/>
          </a:xfrm>
        </p:spPr>
        <p:txBody>
          <a:bodyPr/>
          <a:lstStyle/>
          <a:p>
            <a:pPr marL="911225" lvl="0" indent="-285750" defTabSz="816358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1225" lvl="0" indent="-285750" defTabSz="816358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„Szakmakóstoló” pályaorientációs nyári programhetek;</a:t>
            </a:r>
          </a:p>
          <a:p>
            <a:pPr marL="911225" lvl="0" indent="-285750" defTabSz="816358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Őszi pályaorientációs programsorozat;</a:t>
            </a:r>
          </a:p>
          <a:p>
            <a:pPr marL="911225" lvl="0" indent="-285750" defTabSz="816358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Szakma Sztár Fesztivál;</a:t>
            </a:r>
          </a:p>
          <a:p>
            <a:pPr marL="911225" lvl="0" indent="-285750" defTabSz="816358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„Agrárszakma iránytű” – pályaorientációs kiadvány</a:t>
            </a:r>
          </a:p>
          <a:p>
            <a:pPr marL="911225" lvl="0" indent="-285750" defTabSz="816358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szakmabemutató kisfilmek – „Legyél Te is agrárdiák!”</a:t>
            </a:r>
          </a:p>
          <a:p>
            <a:pPr marL="625475" lvl="0" indent="0" defTabSz="816358">
              <a:lnSpc>
                <a:spcPct val="107000"/>
              </a:lnSpc>
              <a:spcBef>
                <a:spcPts val="0"/>
              </a:spcBef>
              <a:buNone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DD21EB0-7032-6482-C457-06D5324981E9}"/>
              </a:ext>
            </a:extLst>
          </p:cNvPr>
          <p:cNvSpPr txBox="1"/>
          <p:nvPr/>
        </p:nvSpPr>
        <p:spPr>
          <a:xfrm>
            <a:off x="323528" y="411510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NAK pályaorientációt segítő programjai általános iskolásoknak</a:t>
            </a:r>
            <a:endParaRPr lang="hu-HU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0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0B58C9-3427-45D5-8564-9E97E818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852"/>
            <a:ext cx="7344816" cy="51070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„Szakmakóstoló” pályaorientációs nyári programhét</a:t>
            </a:r>
            <a:b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u-H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90D4F35-2785-439F-8F0E-507C9E45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7575"/>
            <a:ext cx="8229600" cy="3823074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Résztvevők: </a:t>
            </a:r>
          </a:p>
          <a:p>
            <a:pPr marL="0" indent="0">
              <a:buNone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5-7. évfolyamos általános iskolai tanulók,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agrár-szakképző intézmények oktatói,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duális képzésben résztvevő gazdálkodók és szülők</a:t>
            </a:r>
          </a:p>
          <a:p>
            <a:pPr marL="0" indent="0">
              <a:buNone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Helyszínek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szakképző intézmény és tangazdasága, tanüzeme,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duális képzésben részt vevő gazdaságok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45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1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67A4B-9169-DC9B-F7BD-EDB8576F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5487"/>
            <a:ext cx="7704856" cy="576063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„Szakmakóstoló” pályaorientációs nyári programhét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2EA390-C45C-F5A9-3044-17324150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9583"/>
            <a:ext cx="8229600" cy="34563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programhét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célja: 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héten át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adott agrárszakma/szakmairány élményalapú, tevékeny megismerése.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800" b="1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tanulók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játékos szakmatanulás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keretében munkahelyi környezetben próbálhatják ki a munkafolyamatokat.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résztvevő diákok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átfogó ismereteket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kapnak az adott agrárszakmáról.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diákok az élményeiket, tapasztalataikat egy </a:t>
            </a:r>
            <a:r>
              <a:rPr lang="hu-HU" sz="18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</a:t>
            </a: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keretében is megoszthatják, melynek nyereménye egy agrár szakmai nap az egész osztály részére.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086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EE32EA-5D90-4D1F-A682-0134F138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71"/>
            <a:ext cx="8229600" cy="426246"/>
          </a:xfrm>
        </p:spPr>
        <p:txBody>
          <a:bodyPr/>
          <a:lstStyle/>
          <a:p>
            <a:endParaRPr lang="hu-HU" sz="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6E6CB76-15B0-409F-8F4C-80FF0BE09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5" y="48651"/>
            <a:ext cx="1677982" cy="226307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841CB02-FACD-4901-AE43-CAD691C7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58" y="165253"/>
            <a:ext cx="1621677" cy="214647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164E657-5443-4852-B6EA-28B903CC2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5253"/>
            <a:ext cx="1621677" cy="21520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5C16B80-9A05-48E8-AE7F-0705C4E7A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271" y="2455603"/>
            <a:ext cx="1809896" cy="21520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B17C0DC-BFF7-4608-BA06-EAB3843BD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875" y="2455602"/>
            <a:ext cx="1621677" cy="21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F5748-1D5D-4A3D-8B5C-38D81B02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9"/>
            <a:ext cx="8352928" cy="43204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Őszi pályaorientációs programsorozat</a:t>
            </a:r>
            <a:br>
              <a:rPr lang="hu-H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C5FDE2-750A-4C9E-9AAE-73D6FEDD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7534"/>
            <a:ext cx="8229600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kb. 6500 fő érdeklődő 6-8. osztályos általános iskolai tanuló, pedagógus, szülő részére, országosan 80-85 programnapon.</a:t>
            </a:r>
          </a:p>
          <a:p>
            <a:pPr marL="0" indent="0" algn="just">
              <a:buNone/>
            </a:pPr>
            <a:endParaRPr lang="hu-HU" sz="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6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Helyszínek:</a:t>
            </a: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vármegyei agrár-szakképzésben érintett középiskolák és tangazdaságaik, tanüzemeik;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duális képzésben részt vevő mezőgazdasági és élelmiszeripari gazdálkodók, üzemek. </a:t>
            </a:r>
          </a:p>
          <a:p>
            <a:pPr marL="457200" lvl="1" indent="0" algn="just">
              <a:buNone/>
            </a:pPr>
            <a:endParaRPr lang="hu-HU" sz="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buNone/>
            </a:pPr>
            <a:r>
              <a:rPr lang="hu-HU" sz="1600" b="1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Tevékenységek: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adott szakképző intézmény által oktatott agrárszakmák/szakmairányok bemutatása;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munkafolyamatokba való tényleges bekapcsolódás, szakmai tevékenységek megismerése;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élményalapú, cselekedtető, játékos szakmatanulás.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sz="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u-HU" sz="145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24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457200" y="195263"/>
            <a:ext cx="8229600" cy="4398962"/>
          </a:xfrm>
        </p:spPr>
        <p:txBody>
          <a:bodyPr/>
          <a:lstStyle/>
          <a:p>
            <a:pPr marL="0" indent="0" algn="ctr">
              <a:buNone/>
            </a:pPr>
            <a:endParaRPr lang="hu-HU" sz="1800" b="1" dirty="0">
              <a:solidFill>
                <a:srgbClr val="006633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1800" b="1" dirty="0">
              <a:solidFill>
                <a:srgbClr val="006633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1800" b="1" dirty="0">
              <a:solidFill>
                <a:srgbClr val="006633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1800" b="1" dirty="0">
              <a:solidFill>
                <a:srgbClr val="006633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b="1" dirty="0">
              <a:solidFill>
                <a:srgbClr val="0066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8" y="118387"/>
            <a:ext cx="1603744" cy="21383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20" y="339502"/>
            <a:ext cx="3703765" cy="24700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7" y="339502"/>
            <a:ext cx="2052913" cy="14688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19937"/>
            <a:ext cx="1964643" cy="14734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79" y="1991020"/>
            <a:ext cx="1543182" cy="22369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0" y="2414527"/>
            <a:ext cx="1625474" cy="216649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19937"/>
            <a:ext cx="1964643" cy="14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4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949A2E-524B-2EF8-3514-6168E480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52734"/>
            <a:ext cx="4690864" cy="562832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 Sztár Fesztivál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266669-A41C-D60B-6EB6-490F43091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8229600" cy="36724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Agrárgazdasági Kamara (NAK) és a Magyar Kereskedelmi és Iparkamara (MKIK) közös pályaorientációs rendezvénye.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budapesti Hungexpó területén minden év április hónapjában  3 napon keresztül  közel  20.000 fő általános iskolai tanulónak  és kísérő tanáraiknak teszik lehetővé interaktív foglalkozások keretében a szakmajegyzékben felsorolt szakmák  - melyek közül 28 köthető az agráriumhoz -  megismerését.</a:t>
            </a:r>
          </a:p>
          <a:p>
            <a:pPr marL="0" indent="0" algn="just">
              <a:buNone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1028" name="Picture 4" descr="Szakma Sztár fesztivál a Hungexpón - AGRÁR24.hu • Agrár Hírek">
            <a:extLst>
              <a:ext uri="{FF2B5EF4-FFF2-40B4-BE49-F238E27FC236}">
                <a16:creationId xmlns:a16="http://schemas.microsoft.com/office/drawing/2014/main" id="{6AEC92C3-2546-374B-DC5B-F7ED503A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75" y="2990956"/>
            <a:ext cx="2089432" cy="15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7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16886</TotalTime>
  <Words>785</Words>
  <Application>Microsoft Office PowerPoint</Application>
  <PresentationFormat>Diavetítés a képernyőre (16:9 oldalarány)</PresentationFormat>
  <Paragraphs>127</Paragraphs>
  <Slides>15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Titillium</vt:lpstr>
      <vt:lpstr>Wingdings</vt:lpstr>
      <vt:lpstr>Office-téma</vt:lpstr>
      <vt:lpstr>PowerPoint-bemutató</vt:lpstr>
      <vt:lpstr>PowerPoint-bemutató</vt:lpstr>
      <vt:lpstr>PowerPoint-bemutató</vt:lpstr>
      <vt:lpstr>„Szakmakóstoló” pályaorientációs nyári programhét </vt:lpstr>
      <vt:lpstr>„Szakmakóstoló” pályaorientációs nyári programhét</vt:lpstr>
      <vt:lpstr>PowerPoint-bemutató</vt:lpstr>
      <vt:lpstr>Őszi pályaorientációs programsorozat </vt:lpstr>
      <vt:lpstr>PowerPoint-bemutató</vt:lpstr>
      <vt:lpstr>Szakma Sztár Fesztivál</vt:lpstr>
      <vt:lpstr>PowerPoint-bemutató</vt:lpstr>
      <vt:lpstr>„Agrárszakma iránytű”  A NAK pályaorientációs kiadványa</vt:lpstr>
      <vt:lpstr>Online szakmabemutató kisfilmek</vt:lpstr>
      <vt:lpstr>Online szakmabemutató kisfilmek „Legyél Te is agrárdiák!”</vt:lpstr>
      <vt:lpstr>Online szakmabemutató  kisfilmek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jön a megye neve</dc:title>
  <dc:creator>Horváth-Nagy Barbara</dc:creator>
  <cp:lastModifiedBy>Olasz Judit Emese</cp:lastModifiedBy>
  <cp:revision>601</cp:revision>
  <cp:lastPrinted>2019-08-02T08:43:01Z</cp:lastPrinted>
  <dcterms:created xsi:type="dcterms:W3CDTF">2016-11-14T10:52:38Z</dcterms:created>
  <dcterms:modified xsi:type="dcterms:W3CDTF">2023-11-21T12:10:56Z</dcterms:modified>
</cp:coreProperties>
</file>