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omments/modernComment_105_B8D452F1.xml" ContentType="application/vnd.ms-powerpoint.comments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5" r:id="rId3"/>
    <p:sldId id="259" r:id="rId4"/>
    <p:sldId id="261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A2807E-F700-6A97-0BF9-07EEF51D9D22}" name="Petróczki Gábor Mihály" initials="PM" userId="S::petroczki.gabor.mihaly@suli.martfu.hu::2de6276a-8a6b-43cf-87d9-db280a210c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353"/>
    <a:srgbClr val="746B5C"/>
    <a:srgbClr val="C2C9DC"/>
    <a:srgbClr val="536287"/>
    <a:srgbClr val="CFE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6284F-9109-439D-91A5-391AB918721E}" v="69" dt="2024-05-21T17:53:13.274"/>
    <p1510:client id="{4CF19EE3-8577-4FE8-8E29-5381E21330A4}" v="23" dt="2024-05-22T17:30:29.675"/>
    <p1510:client id="{861B12BB-FA90-4328-B513-D54240490872}" v="922" dt="2024-05-21T19:36:21.263"/>
    <p1510:client id="{9A550EDD-766F-400C-A0AD-458CBC4FEAB2}" v="330" dt="2024-05-21T14:06:49.259"/>
    <p1510:client id="{A725F051-39E0-458F-8452-A17A7AA8D054}" v="2103" dt="2024-05-21T19:34:39.024"/>
    <p1510:client id="{E6596FD6-6DF0-4F87-9CFD-8F52C4521001}" v="19" dt="2024-05-20T18:17:11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omments/modernComment_105_B8D452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218D138-EC87-4895-B8A2-38C9C8808494}" authorId="{B4A2807E-F700-6A97-0BF9-07EEF51D9D22}" created="2024-05-21T17:39:13.376">
    <pc:sldMkLst xmlns:pc="http://schemas.microsoft.com/office/powerpoint/2013/main/command">
      <pc:docMk/>
      <pc:sldMk cId="3100922609" sldId="261"/>
    </pc:sldMkLst>
    <p188:replyLst>
      <p188:reply id="{B17C7233-9FBB-4CA1-BDB0-89BAB2C9139A}" authorId="{B4A2807E-F700-6A97-0BF9-07EEF51D9D22}" created="2024-05-21T17:39:29.407">
        <p188:txBody>
          <a:bodyPr/>
          <a:lstStyle/>
          <a:p>
            <a:r>
              <a:rPr lang="hu-HU"/>
              <a:t>na itt vagyok 
miről írjak még?</a:t>
            </a:r>
          </a:p>
        </p188:txBody>
      </p188:reply>
    </p188:replyLst>
    <p188:txBody>
      <a:bodyPr/>
      <a:lstStyle/>
      <a:p>
        <a:r>
          <a:rPr lang="hu-HU"/>
          <a:t>hello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0120-CDFC-48DE-A6EA-6DEEDD0E436A}" type="datetimeFigureOut">
              <a:rPr lang="en-US" dirty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17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BA7-0A17-4D30-9B66-E29324151C73}" type="datetimeFigureOut">
              <a:rPr lang="en-US" dirty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BB1B-D40A-4DB9-B3DE-BAAE675B83CD}" type="datetimeFigureOut">
              <a:rPr lang="en-US" dirty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5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AAF-C467-4C93-8ECD-39AF5A14D498}" type="datetimeFigureOut">
              <a:rPr lang="en-US" dirty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480-B2BA-4553-A144-61E7F75833ED}" type="datetimeFigureOut">
              <a:rPr lang="en-US" dirty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682A-6B53-4B08-AE4D-4C5E659103CC}" type="datetimeFigureOut">
              <a:rPr lang="en-US" dirty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F0F6-BEBB-4894-ABB2-75C5CBE0DDB9}" type="datetimeFigureOut">
              <a:rPr lang="en-US" dirty="0"/>
              <a:t>5/23/2024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9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9E5F-17D9-4A30-9DA3-64E46A6DF111}" type="datetimeFigureOut">
              <a:rPr lang="en-US" dirty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5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5F0-3BC3-4718-BCCA-24B5655EC864}" type="datetimeFigureOut">
              <a:rPr lang="en-US" dirty="0"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5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BD81-465B-40F2-9A54-9DF3B12AF598}" type="datetimeFigureOut">
              <a:rPr lang="en-US" dirty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6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3CEF-64EF-4C43-9530-8E9CBFD2CAD1}" type="datetimeFigureOut">
              <a:rPr lang="en-US" dirty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5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B70A3DFD-A535-46B2-84C1-61DC8B16A904}" type="datetimeFigureOut">
              <a:rPr lang="en-US" dirty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98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F26B43"/>
          </p15:clr>
        </p15:guide>
        <p15:guide id="2" pos="3840">
          <p15:clr>
            <a:srgbClr val="F26B43"/>
          </p15:clr>
        </p15:guide>
        <p15:guide id="3" pos="7200">
          <p15:clr>
            <a:srgbClr val="F26B43"/>
          </p15:clr>
        </p15:guide>
        <p15:guide id="4" pos="6720">
          <p15:clr>
            <a:srgbClr val="F26B43"/>
          </p15:clr>
        </p15:guide>
        <p15:guide id="16" pos="480">
          <p15:clr>
            <a:srgbClr val="F26B43"/>
          </p15:clr>
        </p15:guide>
        <p15:guide id="23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8/10/relationships/comments" Target="../comments/modernComment_105_B8D452F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él keret 5">
            <a:extLst>
              <a:ext uri="{FF2B5EF4-FFF2-40B4-BE49-F238E27FC236}">
                <a16:creationId xmlns:a16="http://schemas.microsoft.com/office/drawing/2014/main" id="{8B2CAA4B-2301-89B4-0250-7963A1FB683C}"/>
              </a:ext>
            </a:extLst>
          </p:cNvPr>
          <p:cNvSpPr/>
          <p:nvPr/>
        </p:nvSpPr>
        <p:spPr>
          <a:xfrm>
            <a:off x="0" y="1497"/>
            <a:ext cx="5434641" cy="5305244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Fél keret 6">
            <a:extLst>
              <a:ext uri="{FF2B5EF4-FFF2-40B4-BE49-F238E27FC236}">
                <a16:creationId xmlns:a16="http://schemas.microsoft.com/office/drawing/2014/main" id="{7A4829A4-A2B1-9142-D70C-A46F91702955}"/>
              </a:ext>
            </a:extLst>
          </p:cNvPr>
          <p:cNvSpPr/>
          <p:nvPr/>
        </p:nvSpPr>
        <p:spPr>
          <a:xfrm rot="10800000">
            <a:off x="6757359" y="1108552"/>
            <a:ext cx="5434641" cy="5736566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F4DE8E6-2528-4E2C-DDFB-FC031B92D49D}"/>
              </a:ext>
            </a:extLst>
          </p:cNvPr>
          <p:cNvSpPr txBox="1"/>
          <p:nvPr/>
        </p:nvSpPr>
        <p:spPr>
          <a:xfrm>
            <a:off x="2948257" y="2645434"/>
            <a:ext cx="62865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9600">
                <a:latin typeface="Impact"/>
              </a:rPr>
              <a:t>DÉVA VÁRA</a:t>
            </a:r>
          </a:p>
        </p:txBody>
      </p:sp>
    </p:spTree>
    <p:extLst>
      <p:ext uri="{BB962C8B-B14F-4D97-AF65-F5344CB8AC3E}">
        <p14:creationId xmlns:p14="http://schemas.microsoft.com/office/powerpoint/2010/main" val="347805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BA819AD-4EF6-0D45-8D5C-35CBB3FB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4647-6E61-45A4-B923-ACF2471CDCBE}" type="datetime1">
              <a:t>2024. 05. 23.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2D727C4-F246-7E8E-BE14-B1DBA7FD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E299FA-A3B3-CE7F-5552-CBE61A32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E651AE0-D7E1-AAE0-336C-26FCA2C015D2}"/>
              </a:ext>
            </a:extLst>
          </p:cNvPr>
          <p:cNvSpPr txBox="1"/>
          <p:nvPr/>
        </p:nvSpPr>
        <p:spPr>
          <a:xfrm>
            <a:off x="1392476" y="2101630"/>
            <a:ext cx="9895718" cy="31547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spcAft>
                <a:spcPts val="600"/>
              </a:spcAft>
              <a:buAutoNum type="romanUcPeriod"/>
            </a:pPr>
            <a:r>
              <a:rPr lang="hu-HU" sz="2800">
                <a:latin typeface="Impact"/>
              </a:rPr>
              <a:t>Déva Erdély történetének fontos tanúja és tükörképe. </a:t>
            </a:r>
          </a:p>
          <a:p>
            <a:pPr marL="514350" indent="-514350">
              <a:spcAft>
                <a:spcPts val="600"/>
              </a:spcAft>
              <a:buAutoNum type="romanUcPeriod"/>
            </a:pPr>
            <a:endParaRPr lang="hu-HU" sz="4400" b="1">
              <a:latin typeface="Impact"/>
            </a:endParaRPr>
          </a:p>
          <a:p>
            <a:pPr marL="514350" indent="-514350">
              <a:spcAft>
                <a:spcPts val="600"/>
              </a:spcAft>
              <a:buAutoNum type="romanUcPeriod"/>
            </a:pPr>
            <a:r>
              <a:rPr lang="hu-HU" sz="2800">
                <a:latin typeface="Impact"/>
              </a:rPr>
              <a:t>Ókori erődítmények helyén épült Erdély egyik első királyi vára, a tatárjáráskor megrongálódott várat IV. Béla építtette újjá.</a:t>
            </a:r>
          </a:p>
          <a:p>
            <a:pPr marL="514350" indent="-514350">
              <a:spcAft>
                <a:spcPts val="600"/>
              </a:spcAft>
              <a:buAutoNum type="romanUcPeriod"/>
            </a:pPr>
            <a:r>
              <a:rPr lang="hu-HU" sz="2800">
                <a:latin typeface="Impact"/>
              </a:rPr>
              <a:t>Kettős funkciót látott el, védelmi szerepe mellett főúri rezidencia, 1302-től az erdélyi alvajdák székhelye.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6D29321-FB7A-788C-114C-B1857B378F4A}"/>
              </a:ext>
            </a:extLst>
          </p:cNvPr>
          <p:cNvSpPr txBox="1"/>
          <p:nvPr/>
        </p:nvSpPr>
        <p:spPr>
          <a:xfrm>
            <a:off x="3642023" y="640815"/>
            <a:ext cx="49109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hu-HU" sz="3600" b="1" u="sng" kern="1200">
                <a:latin typeface="Impact"/>
              </a:rPr>
              <a:t>DÉVA VÁRÁNAK TÖRTÉNETE</a:t>
            </a:r>
            <a:endParaRPr lang="hu-HU" sz="3600" b="1" u="sng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83425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3307B34-F699-0871-AB49-C315C2894B23}"/>
              </a:ext>
            </a:extLst>
          </p:cNvPr>
          <p:cNvSpPr txBox="1"/>
          <p:nvPr/>
        </p:nvSpPr>
        <p:spPr>
          <a:xfrm>
            <a:off x="401955" y="1214293"/>
            <a:ext cx="4481714" cy="52463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marL="285750" indent="-514350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3000">
                <a:latin typeface="Impact"/>
              </a:rPr>
              <a:t>A VÁRON HELYENKÉNT VÉGEZTEK KISEBB MUNKÁLATOKAT FŐKÉNT A HELYI KŐMŰVESEK KÖZREMŰKÖDÉSÉVEL.</a:t>
            </a:r>
            <a:endParaRPr lang="hu-HU"/>
          </a:p>
          <a:p>
            <a:pPr marL="285750" indent="-514350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endParaRPr lang="en-US" sz="3000">
              <a:latin typeface="Impact"/>
            </a:endParaRPr>
          </a:p>
          <a:p>
            <a:pPr marL="285750" indent="-514350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3000">
                <a:latin typeface="Impact"/>
              </a:rPr>
              <a:t>A VÁRON 2008-BAN NAGYSZABÁSÚ MUNKÁLATOK KEZDŐDTEK AMI AZT JELENTETT HOGY A VÁRAT 8 ÉVRE BEZÁRTÁK DE 2016-BAN ÚJRA LÁTOGATHATÓVÁ VÁLT ÉS MÁRA A TÉRSÉG KULTÚRÁLIS KÖZPONTJA LETT.</a:t>
            </a:r>
            <a:endParaRPr lang="en-US"/>
          </a:p>
        </p:txBody>
      </p:sp>
      <p:pic>
        <p:nvPicPr>
          <p:cNvPr id="3" name="Kép 2" descr="undefined">
            <a:extLst>
              <a:ext uri="{FF2B5EF4-FFF2-40B4-BE49-F238E27FC236}">
                <a16:creationId xmlns:a16="http://schemas.microsoft.com/office/drawing/2014/main" id="{138E6D4F-7377-C8D1-95A0-B43254AFD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3" r="1956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3AC7929-778A-C71C-6207-B52CADF9852D}"/>
              </a:ext>
            </a:extLst>
          </p:cNvPr>
          <p:cNvSpPr txBox="1"/>
          <p:nvPr/>
        </p:nvSpPr>
        <p:spPr>
          <a:xfrm>
            <a:off x="635244" y="388775"/>
            <a:ext cx="42548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600" u="sng">
                <a:solidFill>
                  <a:schemeClr val="bg1"/>
                </a:solidFill>
                <a:latin typeface="Impact"/>
              </a:rPr>
              <a:t>A VÁR NAPJAINKBAN:</a:t>
            </a:r>
            <a:endParaRPr lang="hu-HU" sz="3600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226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1C711B6-721B-C8B1-9917-A6D21592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6B9D-41A5-42A5-ACF2-17ACF7F34726}" type="datetime1">
              <a:t>2024. 05. 23.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D8AFAA6-9F52-FDEB-B081-3E2EAA54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F4ABCD4-C597-735E-4E3B-CCFD99E0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 descr="Fotó: Déva Polgármesteri Hivatala">
            <a:extLst>
              <a:ext uri="{FF2B5EF4-FFF2-40B4-BE49-F238E27FC236}">
                <a16:creationId xmlns:a16="http://schemas.microsoft.com/office/drawing/2014/main" id="{83A38121-A9A4-DC8A-A28F-506221C1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2" y="-14892"/>
            <a:ext cx="12069793" cy="6878796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DE18ECB9-A7E0-1484-32C1-771DB96F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239-1B2E-4F8E-837F-758E844D14EF}" type="datetime1">
              <a:t>2024. 05. 23.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456E518-530F-AEE6-BB45-F239DACD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6F35F0A-6113-BC04-136B-542CFE95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6</a:t>
            </a:fld>
            <a:endParaRPr lang="en-US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98BE0C8-FBE0-8BF1-F069-8B5AAD9AD211}"/>
              </a:ext>
            </a:extLst>
          </p:cNvPr>
          <p:cNvSpPr txBox="1"/>
          <p:nvPr/>
        </p:nvSpPr>
        <p:spPr>
          <a:xfrm>
            <a:off x="190719" y="2332384"/>
            <a:ext cx="520343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v"/>
            </a:pPr>
            <a:r>
              <a:rPr lang="hu-HU" sz="3200" dirty="0">
                <a:latin typeface="Impact"/>
              </a:rPr>
              <a:t>A VÁRBA MÁR MODERN DRÓTKÖTÉLPÁLYÁS FELVONÓVAL IS FEL LEHET MENNI.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D003817-BE3B-532C-7FA4-B6C5467D5200}"/>
              </a:ext>
            </a:extLst>
          </p:cNvPr>
          <p:cNvSpPr txBox="1"/>
          <p:nvPr/>
        </p:nvSpPr>
        <p:spPr>
          <a:xfrm>
            <a:off x="772914" y="311922"/>
            <a:ext cx="52034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600" b="1" u="sng" dirty="0">
                <a:latin typeface="Impact"/>
              </a:rPr>
              <a:t>ÉRDEKESSÉGEK A VÁRRÓL:</a:t>
            </a:r>
          </a:p>
        </p:txBody>
      </p:sp>
      <p:sp>
        <p:nvSpPr>
          <p:cNvPr id="12" name="Szövegdoboz 7">
            <a:extLst>
              <a:ext uri="{FF2B5EF4-FFF2-40B4-BE49-F238E27FC236}">
                <a16:creationId xmlns:a16="http://schemas.microsoft.com/office/drawing/2014/main" id="{31FC6D84-73C9-E789-3C33-9A7CCAE9C316}"/>
              </a:ext>
            </a:extLst>
          </p:cNvPr>
          <p:cNvSpPr txBox="1"/>
          <p:nvPr/>
        </p:nvSpPr>
        <p:spPr>
          <a:xfrm>
            <a:off x="187123" y="1257508"/>
            <a:ext cx="5203430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v"/>
            </a:pPr>
            <a:r>
              <a:rPr lang="hu-HU" sz="3200" dirty="0">
                <a:latin typeface="Impact"/>
              </a:rPr>
              <a:t>EZ VOLT ERDÉLY ELSŐ KIRÁLYI VÁRA.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F98349F-C88C-5BA6-40D9-4B12A424CB38}"/>
              </a:ext>
            </a:extLst>
          </p:cNvPr>
          <p:cNvSpPr txBox="1"/>
          <p:nvPr/>
        </p:nvSpPr>
        <p:spPr>
          <a:xfrm>
            <a:off x="292740" y="4186237"/>
            <a:ext cx="591378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v"/>
            </a:pPr>
            <a:r>
              <a:rPr lang="hu-HU" sz="2800" dirty="0">
                <a:latin typeface="Impact"/>
              </a:rPr>
              <a:t>1849. AUGUSZTUS 18.-ÁN A DÉVAI VÁRNÁL TETTE LE A FEGYVERT BEM APÓ  ÉS GUYON-MAGYXAR FORRADALMI SEREGÉNEK MARADVÁNYA , AZ OSZTRÁK HADERŐ ELŐTT.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735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4F06165-4199-FD49-910E-60DB163E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D421-C197-4D15-80F3-25F6DD53323D}" type="datetime1">
              <a:t>2024. 05. 23.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6E5985F-7397-BEA0-5414-F343D04D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1616021" y="4168036"/>
            <a:ext cx="2669427" cy="365125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EE5052A-9E30-A073-3EB8-52D7C94C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35908" y="5777996"/>
            <a:ext cx="629653" cy="429830"/>
          </a:xfrm>
        </p:spPr>
        <p:txBody>
          <a:bodyPr/>
          <a:lstStyle/>
          <a:p>
            <a:fld id="{196A61CA-0502-4EE4-9724-96EA822543E5}" type="slidenum">
              <a:rPr lang="en-US" dirty="0"/>
              <a:t>7</a:t>
            </a:fld>
            <a:endParaRPr lang="en-US"/>
          </a:p>
        </p:txBody>
      </p:sp>
      <p:pic>
        <p:nvPicPr>
          <p:cNvPr id="5" name="Kép 4" descr="A képen szöveg, képernyőkép, szoftver, Számítógépes ikon látható&#10;&#10;Automatikusan generált leírás">
            <a:extLst>
              <a:ext uri="{FF2B5EF4-FFF2-40B4-BE49-F238E27FC236}">
                <a16:creationId xmlns:a16="http://schemas.microsoft.com/office/drawing/2014/main" id="{E269389D-8015-E3CE-EA18-ACB4DFE70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0" t="27185" r="32067" b="21869"/>
          <a:stretch/>
        </p:blipFill>
        <p:spPr>
          <a:xfrm>
            <a:off x="0" y="23687"/>
            <a:ext cx="12185371" cy="68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60020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PortalVTI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PortalVTI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Portal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E3A4BB4D-5227-4A6D-99D3-DBAB0FE4C68F}" vid="{BE515EFD-5A7A-4BFE-BE06-A21DB8499C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7900EE3B7402C4C9788E5C8521136F1" ma:contentTypeVersion="4" ma:contentTypeDescription="Új dokumentum létrehozása." ma:contentTypeScope="" ma:versionID="e12da54da093202e2632f04c7dd8cc75">
  <xsd:schema xmlns:xsd="http://www.w3.org/2001/XMLSchema" xmlns:xs="http://www.w3.org/2001/XMLSchema" xmlns:p="http://schemas.microsoft.com/office/2006/metadata/properties" xmlns:ns2="fc324fe8-8475-43a4-aa94-48a1b336d438" targetNamespace="http://schemas.microsoft.com/office/2006/metadata/properties" ma:root="true" ma:fieldsID="128080cc219be1f54b4b3907722bb35c" ns2:_="">
    <xsd:import namespace="fc324fe8-8475-43a4-aa94-48a1b336d4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24fe8-8475-43a4-aa94-48a1b336d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B13C97-B0D9-4C55-95C5-70077B1A5909}"/>
</file>

<file path=customXml/itemProps2.xml><?xml version="1.0" encoding="utf-8"?>
<ds:datastoreItem xmlns:ds="http://schemas.openxmlformats.org/officeDocument/2006/customXml" ds:itemID="{36830B19-B5C7-402F-AA34-5E6542511463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7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PortalVTI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revision>12</cp:revision>
  <dcterms:created xsi:type="dcterms:W3CDTF">2024-05-20T09:49:03Z</dcterms:created>
  <dcterms:modified xsi:type="dcterms:W3CDTF">2024-05-23T18:43:09Z</dcterms:modified>
</cp:coreProperties>
</file>