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2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77E53E-C625-8D93-879E-049015824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DD6B1A06-F8F7-22F6-48A6-335A97C611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841945E-7C0A-AFEF-89CA-23C864ABF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13DC-1F97-499B-ADAF-223AE5C3C284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3E059DF-E46C-9B68-A5F7-C9B8565A2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09D589E-527F-3172-F35D-B7735D423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E56FC-DEC2-4672-803E-42B50F817C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0154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3AF2786-EDDD-6F22-8908-2D9D29256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8906F688-F958-1C65-671E-BAB57C014B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68E70FA-BD5F-57A2-A752-4DFB8AE8A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13DC-1F97-499B-ADAF-223AE5C3C284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09ECB91-B426-4107-1FC7-809A9C6C4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3C96FDA-3A1D-7217-BFD4-FAD3F9E65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E56FC-DEC2-4672-803E-42B50F817C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2801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1F631BFF-304B-DC85-5B97-4F58E53E19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0C396A27-EF28-CD24-1EA8-1263143256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45FE61A-FEFD-D815-DD4F-931DF268B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13DC-1F97-499B-ADAF-223AE5C3C284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6A468C6-2865-6C1B-B9F0-FB7D3A56D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426658F-5914-B08D-764E-76B1F4AAC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E56FC-DEC2-4672-803E-42B50F817C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3080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23C3F52-CF83-22CC-9C2D-289B35C9D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FBB8968-9100-B6E3-F574-15BAAC685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7E15900-8541-A86B-1007-4990AE48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13DC-1F97-499B-ADAF-223AE5C3C284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EBB031D-48DA-2DB5-2879-CEFE2D417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0E8C597-15E4-34B7-B3D9-CFF3A3368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E56FC-DEC2-4672-803E-42B50F817C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4753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B402F1F-1B6B-A375-4342-154CB7834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8E08183-E495-D43A-6300-32247DE39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02CDD74-418F-0DC9-BB97-814A616A5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13DC-1F97-499B-ADAF-223AE5C3C284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1192FD4-5811-5DD8-B7B6-279C64093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FA5DD6C-AAD7-4E0C-F23D-B2DBC962F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E56FC-DEC2-4672-803E-42B50F817C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7279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7C3D1E9-096D-AF64-0A7A-89814E4E6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5BD4E95-7E5B-F60B-9854-79B139B1F0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7EAE4C1A-0E15-7FE8-B98E-CD93B8C88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F9608705-1376-360C-F615-9B2440602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13DC-1F97-499B-ADAF-223AE5C3C284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B3165DA-BAB2-9393-E081-38B66E2B2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AD63AC3-ABC4-E15C-2518-6D2038E20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E56FC-DEC2-4672-803E-42B50F817C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0715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A8CD637-544D-F4CB-6E87-D055488EC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5C7A4FF-E71B-4286-9399-2023AB09CC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8305A3E3-86F2-D8A7-00F9-40F63800E1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6CE27C04-BF93-4E5A-91C5-AB1E96741F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F740D375-2DB7-F89B-B9ED-27CD85DD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002C34CA-2A07-513B-7989-125677F81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13DC-1F97-499B-ADAF-223AE5C3C284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0802F025-604F-FD15-51B9-E9079F1A0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00767C2D-96DD-36F4-9F6F-150E62CBE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E56FC-DEC2-4672-803E-42B50F817C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5682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3B70772-D758-66F6-1A02-8F3AA4E85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8ADFD96D-7724-2FD6-971D-836C202A9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13DC-1F97-499B-ADAF-223AE5C3C284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C01F2E22-E2E4-B4C5-ACCF-4EFD646A1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591D535E-2140-C14B-0FEF-9C91318D2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E56FC-DEC2-4672-803E-42B50F817C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4447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DA4889A3-8FF0-CA3C-BF78-5ACD92872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13DC-1F97-499B-ADAF-223AE5C3C284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A2A3834C-33F8-99F6-09CF-CA5BBB49C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691F1B9C-77D6-865E-4964-D52D44F59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E56FC-DEC2-4672-803E-42B50F817C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2078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A023FFE-7CD5-98E6-6EB1-D8A85D845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EE42361-E055-ADDB-14F6-F330E1BE0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C0C8A0E-4F64-B114-A7E4-F4B22833A5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5DCE78E-29E5-E760-7554-DA5261D1C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13DC-1F97-499B-ADAF-223AE5C3C284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37A2721-B204-CD59-D6F8-0794836C7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E7B4FCDF-94E9-6743-F2C9-5FF80084C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E56FC-DEC2-4672-803E-42B50F817C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0719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A94C4C-08DB-82E1-79BB-F3442EAF6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26414EDE-8DCA-A8E3-5E2A-C28181BB8E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475D36B-0B6B-8EDE-C7EB-377299940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7F66016-B56B-E885-A824-2C445C6B5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E13DC-1F97-499B-ADAF-223AE5C3C284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9B9B706-5BE6-8AB8-30F3-018708C61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664BFAC-52AE-2522-9E99-D70E85D42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E56FC-DEC2-4672-803E-42B50F817C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7141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6BDA6CCD-246A-8C1F-8E7A-DF255D080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870AF25-F31D-3AB5-024A-21BA20208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AD7370E-A61B-9AA0-8EBF-645BC869B7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4E13DC-1F97-499B-ADAF-223AE5C3C284}" type="datetimeFigureOut">
              <a:rPr lang="hu-HU" smtClean="0"/>
              <a:t>2024. 05. 20.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96A6881-E8A9-0F6B-B7A8-FD8A6003EB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24A2B93-0C88-926E-5918-BDA18DE85A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BE56FC-DEC2-4672-803E-42B50F817C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4306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47BFD80-C0FD-EC83-1F4E-88EF09FFCA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Szent László királyról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25840989-0626-DFFF-79E4-BB02AFAC72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Készítette: Józan Szófia, Szabó Kristóf, Szőrös Regina</a:t>
            </a:r>
          </a:p>
        </p:txBody>
      </p:sp>
    </p:spTree>
    <p:extLst>
      <p:ext uri="{BB962C8B-B14F-4D97-AF65-F5344CB8AC3E}">
        <p14:creationId xmlns:p14="http://schemas.microsoft.com/office/powerpoint/2010/main" val="2589533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2845576D-7810-34B5-2283-2E3F74B894F9}"/>
              </a:ext>
            </a:extLst>
          </p:cNvPr>
          <p:cNvSpPr txBox="1"/>
          <p:nvPr/>
        </p:nvSpPr>
        <p:spPr>
          <a:xfrm>
            <a:off x="183130" y="496175"/>
            <a:ext cx="741707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solidFill>
                  <a:srgbClr val="FF0000"/>
                </a:solidFill>
              </a:rPr>
              <a:t>Alap információk Szent Lászlóról:</a:t>
            </a:r>
          </a:p>
          <a:p>
            <a:r>
              <a:rPr lang="hu-HU" sz="3200" dirty="0"/>
              <a:t>-uralkodott: 1077-1095</a:t>
            </a:r>
          </a:p>
          <a:p>
            <a:r>
              <a:rPr lang="hu-HU" sz="3200" dirty="0"/>
              <a:t>-akkori pénznem: </a:t>
            </a:r>
            <a:r>
              <a:rPr lang="hu-HU" sz="3200" dirty="0" err="1"/>
              <a:t>ezüstdenár</a:t>
            </a:r>
            <a:endParaRPr lang="hu-HU" sz="3200" dirty="0"/>
          </a:p>
          <a:p>
            <a:pPr algn="just"/>
            <a:r>
              <a:rPr lang="hu-HU" sz="3200" dirty="0"/>
              <a:t>-törvényei: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200" dirty="0"/>
              <a:t>Hogyha egy főember rokonának lopása túl tesz egy tyúkon, akkor nem lehet azt embert elrejteni vagy megvédeni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200" dirty="0"/>
              <a:t>Ha valakit az egész falu tolvajnak tart, akkor azt az embert istenítéletével meg kell vizsgálni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200" dirty="0"/>
              <a:t>Védi a magántulajdont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C9C23FF3-1F61-A1D1-41CB-CEBD53353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208" y="496175"/>
            <a:ext cx="4286250" cy="2381250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D4A14F24-D730-1337-F352-810EF5154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2744" y="3067179"/>
            <a:ext cx="1890340" cy="315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102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BC855394-6B71-6429-F607-F362560B8EF3}"/>
              </a:ext>
            </a:extLst>
          </p:cNvPr>
          <p:cNvSpPr txBox="1"/>
          <p:nvPr/>
        </p:nvSpPr>
        <p:spPr>
          <a:xfrm>
            <a:off x="237505" y="95003"/>
            <a:ext cx="497576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-</a:t>
            </a:r>
            <a:r>
              <a:rPr lang="hu-HU" sz="2800" dirty="0"/>
              <a:t>az ártatlanságot vagy bűnösséget istenítélettel döntötték el</a:t>
            </a:r>
          </a:p>
          <a:p>
            <a:r>
              <a:rPr lang="hu-HU" sz="2800" dirty="0"/>
              <a:t>-főbűnök: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/>
              <a:t>Lopás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/>
              <a:t>Ölés </a:t>
            </a:r>
          </a:p>
          <a:p>
            <a:pPr algn="just"/>
            <a:r>
              <a:rPr lang="hu-HU" sz="2800" dirty="0"/>
              <a:t>-tűzpróba: parazsat, tüzesvasat tettek a vádlott kezébe</a:t>
            </a:r>
          </a:p>
          <a:p>
            <a:r>
              <a:rPr lang="hu-HU" sz="2800" dirty="0"/>
              <a:t>-</a:t>
            </a:r>
            <a:r>
              <a:rPr lang="hu-HU" sz="2800" dirty="0" err="1"/>
              <a:t>vízpróba:boszorkánypereknél</a:t>
            </a:r>
            <a:r>
              <a:rPr lang="hu-HU" sz="2800" dirty="0"/>
              <a:t> istenítélet, a forró vízből kellett kihalászni a püspök gyűrűjét, vagy folyóba dobták a bűnöst</a:t>
            </a:r>
          </a:p>
          <a:p>
            <a:r>
              <a:rPr lang="hu-HU" sz="2800" dirty="0"/>
              <a:t>-egy szabad lopáson érése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E2CB3D45-85C8-85A8-FCAA-46D44158A1B4}"/>
              </a:ext>
            </a:extLst>
          </p:cNvPr>
          <p:cNvSpPr txBox="1"/>
          <p:nvPr/>
        </p:nvSpPr>
        <p:spPr>
          <a:xfrm>
            <a:off x="5712031" y="712519"/>
            <a:ext cx="5735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rgbClr val="FF0000"/>
                </a:solidFill>
              </a:rPr>
              <a:t>Az ártatlanság kérdéséről:</a:t>
            </a:r>
          </a:p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B634BB01-EE12-3ECA-86BE-99DCEBE6D2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740" t="-703" r="381" b="-7029"/>
          <a:stretch/>
        </p:blipFill>
        <p:spPr>
          <a:xfrm>
            <a:off x="5248443" y="1935678"/>
            <a:ext cx="6552257" cy="441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454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9D3192CF-0E0C-9039-5657-EE69941587BE}"/>
              </a:ext>
            </a:extLst>
          </p:cNvPr>
          <p:cNvSpPr txBox="1"/>
          <p:nvPr/>
        </p:nvSpPr>
        <p:spPr>
          <a:xfrm>
            <a:off x="285008" y="228602"/>
            <a:ext cx="605814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solidFill>
                  <a:srgbClr val="FF0000"/>
                </a:solidFill>
              </a:rPr>
              <a:t>Szent László szobor:</a:t>
            </a:r>
          </a:p>
          <a:p>
            <a:endParaRPr lang="hu-HU" sz="3200" dirty="0">
              <a:solidFill>
                <a:srgbClr val="FF0000"/>
              </a:solidFill>
            </a:endParaRPr>
          </a:p>
          <a:p>
            <a:r>
              <a:rPr lang="hu-HU" sz="3200" dirty="0"/>
              <a:t>-helyszín: Nagyvárad, Románia  </a:t>
            </a:r>
          </a:p>
          <a:p>
            <a:r>
              <a:rPr lang="hu-HU" sz="3200" dirty="0"/>
              <a:t>-az első Szent László szobrot a Kolozsvári testvérek építették</a:t>
            </a:r>
          </a:p>
          <a:p>
            <a:pPr algn="just"/>
            <a:r>
              <a:rPr lang="hu-HU" sz="3200" dirty="0"/>
              <a:t>-ez a szobor 1660-ban pusztult el, amikor a törökök bevették Várad várát</a:t>
            </a:r>
          </a:p>
          <a:p>
            <a:r>
              <a:rPr lang="hu-HU" sz="3200" dirty="0"/>
              <a:t>-a ma látható Szent László szobor építését </a:t>
            </a:r>
            <a:r>
              <a:rPr lang="hu-HU" sz="3200" dirty="0" err="1"/>
              <a:t>Schlauch</a:t>
            </a:r>
            <a:r>
              <a:rPr lang="hu-HU" sz="3200" dirty="0"/>
              <a:t> Lőrinc kezdeményezte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C9C9135-EB42-AE59-0AAB-D458579B9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461" y="421187"/>
            <a:ext cx="4013472" cy="535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640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10CEA435-56C8-09FD-1E66-6B40C7A357BA}"/>
              </a:ext>
            </a:extLst>
          </p:cNvPr>
          <p:cNvSpPr txBox="1"/>
          <p:nvPr/>
        </p:nvSpPr>
        <p:spPr>
          <a:xfrm>
            <a:off x="447305" y="130630"/>
            <a:ext cx="6404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solidFill>
                  <a:srgbClr val="FF0000"/>
                </a:solidFill>
              </a:rPr>
              <a:t>Szent László legendái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733B1B31-88F7-7219-78E1-05625FA0E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184" y="344383"/>
            <a:ext cx="3572511" cy="5053795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445BDA68-FDDE-87CC-733F-738A65ECE029}"/>
              </a:ext>
            </a:extLst>
          </p:cNvPr>
          <p:cNvSpPr txBox="1"/>
          <p:nvPr/>
        </p:nvSpPr>
        <p:spPr>
          <a:xfrm>
            <a:off x="285008" y="715405"/>
            <a:ext cx="7647709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accent1"/>
                </a:solidFill>
              </a:rPr>
              <a:t>László megmenti az elrabolt lányt:</a:t>
            </a:r>
          </a:p>
          <a:p>
            <a:r>
              <a:rPr lang="hu-HU" sz="2800" dirty="0"/>
              <a:t>László még hercegként megment egy elrabolt magyar lányt egy kuntól, </a:t>
            </a:r>
            <a:r>
              <a:rPr lang="hu-HU" sz="2800" dirty="0" err="1"/>
              <a:t>azzal,hogy</a:t>
            </a:r>
            <a:r>
              <a:rPr lang="hu-HU" sz="2800" dirty="0"/>
              <a:t> megöli a kunt</a:t>
            </a:r>
          </a:p>
          <a:p>
            <a:r>
              <a:rPr lang="hu-HU" sz="2800" b="1" dirty="0">
                <a:solidFill>
                  <a:schemeClr val="accent1"/>
                </a:solidFill>
              </a:rPr>
              <a:t>Szent László látomása:</a:t>
            </a:r>
          </a:p>
          <a:p>
            <a:r>
              <a:rPr lang="hu-HU" sz="2800" dirty="0"/>
              <a:t>Egy csata előtt a vitézek Vácon tanácskoztak Lászlónak  látomása támadt, arról hatalmas győzelmet vernek Salamonra, valamint, hogy Gézát csata után megkoronázzák</a:t>
            </a:r>
          </a:p>
          <a:p>
            <a:r>
              <a:rPr lang="hu-HU" sz="2800" b="1" dirty="0">
                <a:solidFill>
                  <a:schemeClr val="accent1"/>
                </a:solidFill>
              </a:rPr>
              <a:t>A Tordai hasadék: </a:t>
            </a:r>
            <a:r>
              <a:rPr lang="hu-HU" sz="2800" dirty="0"/>
              <a:t>László király csatát vívott a kunokkal,  a kunok a nyomában voltak, ő pedig imádkozni kezdett és az imája meghallgatásra talált, ugyanis a hegy ketté repedt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38396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D4E3AC8F-C823-B84C-C90D-21F71C2A8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6609" y="2038010"/>
            <a:ext cx="5483948" cy="4011747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23EC15F3-B7D9-5950-CB0A-B06E32D39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04" y="391885"/>
            <a:ext cx="5852889" cy="329225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5A406A68-01FD-E13F-5D8A-2DB86E96E2FF}"/>
              </a:ext>
            </a:extLst>
          </p:cNvPr>
          <p:cNvSpPr txBox="1"/>
          <p:nvPr/>
        </p:nvSpPr>
        <p:spPr>
          <a:xfrm>
            <a:off x="6673932" y="992497"/>
            <a:ext cx="4845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rgbClr val="FF0000"/>
                </a:solidFill>
              </a:rPr>
              <a:t>Szent László csodája</a:t>
            </a:r>
          </a:p>
        </p:txBody>
      </p:sp>
    </p:spTree>
    <p:extLst>
      <p:ext uri="{BB962C8B-B14F-4D97-AF65-F5344CB8AC3E}">
        <p14:creationId xmlns:p14="http://schemas.microsoft.com/office/powerpoint/2010/main" val="3052482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11DA30E5-519A-7A39-6D85-313AB20D8066}"/>
              </a:ext>
            </a:extLst>
          </p:cNvPr>
          <p:cNvSpPr txBox="1"/>
          <p:nvPr/>
        </p:nvSpPr>
        <p:spPr>
          <a:xfrm>
            <a:off x="629392" y="201882"/>
            <a:ext cx="8870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solidFill>
                  <a:srgbClr val="FF0000"/>
                </a:solidFill>
              </a:rPr>
              <a:t>További legendák Szent Lászlóról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D1E0DDED-3975-31FF-B1DC-AC75F09C3CBF}"/>
              </a:ext>
            </a:extLst>
          </p:cNvPr>
          <p:cNvSpPr txBox="1"/>
          <p:nvPr/>
        </p:nvSpPr>
        <p:spPr>
          <a:xfrm>
            <a:off x="272526" y="848214"/>
            <a:ext cx="543950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dirty="0">
                <a:solidFill>
                  <a:schemeClr val="accent1"/>
                </a:solidFill>
              </a:rPr>
              <a:t>Szent László csodatettei:</a:t>
            </a:r>
          </a:p>
          <a:p>
            <a:r>
              <a:rPr lang="hu-HU" sz="2600" dirty="0"/>
              <a:t>Amikor László király és a serege az oroszokkal csatáztak és a katonák már éhesek volt, akkor Szent László elment imádkozni és aztán egy sereg szarvas és bivaly jelent a katonák örömére, akik rögtön hálát adtak az Úristennek, valamint Szent Lászlónak.</a:t>
            </a:r>
          </a:p>
          <a:p>
            <a:pPr algn="just"/>
            <a:r>
              <a:rPr lang="hu-HU" sz="2600" dirty="0"/>
              <a:t>Egy másik alkalommal a tatárok elleni küzdelemben a katonák már nagyon </a:t>
            </a:r>
            <a:r>
              <a:rPr lang="hu-HU" sz="2600" dirty="0" err="1"/>
              <a:t>szomjasak</a:t>
            </a:r>
            <a:r>
              <a:rPr lang="hu-HU" sz="2600" dirty="0"/>
              <a:t> voltak, Szent László imádkozott és a lova patkójából víz buggyant ki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AB72754-B322-4FEB-A9B7-903D71212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807" y="1736022"/>
            <a:ext cx="6039668" cy="420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955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EACC58E7-7E6C-F66D-6802-08FB324A6130}"/>
              </a:ext>
            </a:extLst>
          </p:cNvPr>
          <p:cNvSpPr txBox="1"/>
          <p:nvPr/>
        </p:nvSpPr>
        <p:spPr>
          <a:xfrm>
            <a:off x="1389412" y="357453"/>
            <a:ext cx="94052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400" b="1" dirty="0">
                <a:solidFill>
                  <a:srgbClr val="FF0000"/>
                </a:solidFill>
              </a:rPr>
              <a:t>Salamon                                      László</a:t>
            </a:r>
          </a:p>
          <a:p>
            <a:pPr algn="just"/>
            <a:endParaRPr lang="hu-HU" sz="2800" dirty="0">
              <a:solidFill>
                <a:srgbClr val="FF0000"/>
              </a:solidFill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402787E1-5C3F-11DC-F157-7FAC68DE9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209" y="523800"/>
            <a:ext cx="1980855" cy="313636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3A4CDA70-02FD-AD88-5B6E-03B2505EC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895" y="2090057"/>
            <a:ext cx="4290806" cy="2969012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E0BDEF92-CBEE-64AC-BFDF-B7F5F8D5D121}"/>
              </a:ext>
            </a:extLst>
          </p:cNvPr>
          <p:cNvSpPr txBox="1"/>
          <p:nvPr/>
        </p:nvSpPr>
        <p:spPr>
          <a:xfrm>
            <a:off x="95003" y="837436"/>
            <a:ext cx="7422078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200" dirty="0">
                <a:solidFill>
                  <a:schemeClr val="accent1"/>
                </a:solidFill>
              </a:rPr>
              <a:t>Viadal Salamon és László között:</a:t>
            </a:r>
          </a:p>
          <a:p>
            <a:pPr algn="just"/>
            <a:r>
              <a:rPr lang="hu-HU" sz="2200" dirty="0"/>
              <a:t>László herceg és Salamon király közvitéznek öltözve harcoltak Salamon váránál nem tudták egymásról, hogy a másik sereg vezetője áll velük szemben ,a viadalnak úgy lett vége, hogy Salamon </a:t>
            </a:r>
            <a:r>
              <a:rPr lang="hu-HU" sz="2200" dirty="0" err="1"/>
              <a:t>megíjedt</a:t>
            </a:r>
            <a:r>
              <a:rPr lang="hu-HU" sz="2200" dirty="0"/>
              <a:t> a László fölött lévő angyaloktól</a:t>
            </a:r>
          </a:p>
          <a:p>
            <a:pPr algn="just"/>
            <a:r>
              <a:rPr lang="hu-HU" sz="2200" dirty="0">
                <a:solidFill>
                  <a:schemeClr val="accent1"/>
                </a:solidFill>
              </a:rPr>
              <a:t>Salamon a toronyban:</a:t>
            </a:r>
          </a:p>
          <a:p>
            <a:pPr algn="just"/>
            <a:r>
              <a:rPr lang="hu-HU" sz="2200" dirty="0"/>
              <a:t>Géza halála után László koronázták királlyá , amiért Salamon dühös volt és megkérte egy katonáját, hogy ölje meg László királyt álmában, amikor azonban megölhette volna, egy fehér fényáradat töltötte be a szobát, a katona a király bocsánatáért esedezett. László ekkor is kegyes volt, és hozott egy döntést, miszerint  Salamont bezártja egy Visegrád közeli toronyba, ahol 1 évet raboskodott, majd rabló hadjáratba kezdett Bizáncban, ekkor lehet, hogy meghalt, de egy legenda szerint túlélte, és a mai Horvátországban található Pulába vonult, ahol hosszú évekig remeteként élt halála előtt.</a:t>
            </a:r>
          </a:p>
        </p:txBody>
      </p:sp>
    </p:spTree>
    <p:extLst>
      <p:ext uri="{BB962C8B-B14F-4D97-AF65-F5344CB8AC3E}">
        <p14:creationId xmlns:p14="http://schemas.microsoft.com/office/powerpoint/2010/main" val="3308509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8ED03B74-AF4F-65C4-022D-8CDDE2E003FE}"/>
              </a:ext>
            </a:extLst>
          </p:cNvPr>
          <p:cNvSpPr txBox="1"/>
          <p:nvPr/>
        </p:nvSpPr>
        <p:spPr>
          <a:xfrm>
            <a:off x="106878" y="148349"/>
            <a:ext cx="8680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solidFill>
                  <a:srgbClr val="FF0000"/>
                </a:solidFill>
              </a:rPr>
              <a:t>László király szentté avatása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0C5E9A73-0BE2-21FB-3F8A-6E770EF7FE06}"/>
              </a:ext>
            </a:extLst>
          </p:cNvPr>
          <p:cNvSpPr txBox="1"/>
          <p:nvPr/>
        </p:nvSpPr>
        <p:spPr>
          <a:xfrm>
            <a:off x="213757" y="890649"/>
            <a:ext cx="681643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800" b="1" dirty="0">
                <a:solidFill>
                  <a:srgbClr val="0070C0"/>
                </a:solidFill>
              </a:rPr>
              <a:t>Ki volt ő?</a:t>
            </a:r>
          </a:p>
          <a:p>
            <a:pPr algn="just"/>
            <a:r>
              <a:rPr lang="hu-HU" sz="2800" dirty="0"/>
              <a:t>-vitéz herceg</a:t>
            </a:r>
          </a:p>
          <a:p>
            <a:pPr algn="just"/>
            <a:r>
              <a:rPr lang="hu-HU" sz="2800" dirty="0"/>
              <a:t>-jó testvér</a:t>
            </a:r>
          </a:p>
          <a:p>
            <a:pPr algn="just"/>
            <a:r>
              <a:rPr lang="hu-HU" sz="2800" dirty="0"/>
              <a:t>-csodatevő</a:t>
            </a:r>
          </a:p>
          <a:p>
            <a:pPr algn="just"/>
            <a:r>
              <a:rPr lang="hu-HU" sz="2800" dirty="0"/>
              <a:t>-keménykezű törvényhozó</a:t>
            </a:r>
          </a:p>
          <a:p>
            <a:pPr algn="just"/>
            <a:r>
              <a:rPr lang="hu-HU" sz="2800" dirty="0"/>
              <a:t>-lovag király</a:t>
            </a:r>
          </a:p>
          <a:p>
            <a:pPr algn="just"/>
            <a:r>
              <a:rPr lang="hu-HU" sz="2800" dirty="0"/>
              <a:t>-erős fizikuma miatt „Isten atlétája”</a:t>
            </a:r>
          </a:p>
          <a:p>
            <a:pPr algn="just"/>
            <a:r>
              <a:rPr lang="hu-HU" sz="2800" dirty="0"/>
              <a:t>-szent</a:t>
            </a:r>
          </a:p>
          <a:p>
            <a:pPr algn="just"/>
            <a:r>
              <a:rPr lang="hu-HU" sz="2800" b="1" dirty="0">
                <a:solidFill>
                  <a:srgbClr val="0070C0"/>
                </a:solidFill>
              </a:rPr>
              <a:t>László király szentté avatása:</a:t>
            </a:r>
          </a:p>
          <a:p>
            <a:pPr algn="just"/>
            <a:r>
              <a:rPr lang="hu-HU" sz="2800" dirty="0"/>
              <a:t>Helyszín és időpont: Nagyvárad;1192</a:t>
            </a:r>
          </a:p>
          <a:p>
            <a:pPr algn="just"/>
            <a:r>
              <a:rPr lang="hu-HU" sz="2800" dirty="0"/>
              <a:t>-szentté avatás kezdeményezője: III. Béla</a:t>
            </a:r>
          </a:p>
          <a:p>
            <a:pPr algn="just"/>
            <a:r>
              <a:rPr lang="hu-HU" sz="2800" dirty="0"/>
              <a:t>-szentté avatója: III Kelemen pápa, szertartásvezető: Gergely bíboros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3293A50-3F1E-351E-018C-8C32D8124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5954" y="985652"/>
            <a:ext cx="4388399" cy="57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05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261</TotalTime>
  <Words>543</Words>
  <Application>Microsoft Office PowerPoint</Application>
  <PresentationFormat>Szélesvásznú</PresentationFormat>
  <Paragraphs>52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Office-téma</vt:lpstr>
      <vt:lpstr>Szent László királyról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Szent László királyról</dc:title>
  <dc:creator>regina.szoros@gmail.com</dc:creator>
  <cp:lastModifiedBy>regina.szoros@gmail.com</cp:lastModifiedBy>
  <cp:revision>11</cp:revision>
  <dcterms:created xsi:type="dcterms:W3CDTF">2024-05-19T15:17:42Z</dcterms:created>
  <dcterms:modified xsi:type="dcterms:W3CDTF">2024-05-20T17:09:59Z</dcterms:modified>
</cp:coreProperties>
</file>