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75" autoAdjust="0"/>
    <p:restoredTop sz="94702" autoAdjust="0"/>
  </p:normalViewPr>
  <p:slideViewPr>
    <p:cSldViewPr snapToGrid="0">
      <p:cViewPr varScale="1">
        <p:scale>
          <a:sx n="83" d="100"/>
          <a:sy n="83" d="100"/>
        </p:scale>
        <p:origin x="686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Alcím mintájának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317465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6309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722557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105029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63581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46954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4291685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9978327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781276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30843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883066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5F1901C-D33B-4565-A7E4-5DF903098DB6}" type="datetimeFigureOut">
              <a:rPr lang="hu-HU" smtClean="0"/>
              <a:t>2025. 04. 28.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02FF2AA-B0B2-4F6D-BCD1-ED89749CA0E8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980629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Erd%C3%A9ly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hu.wikipedia.org/wiki/Rom%C3%A1nia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Mioc%C3%A9n" TargetMode="External"/><Relationship Id="rId2" Type="http://schemas.openxmlformats.org/officeDocument/2006/relationships/hyperlink" Target="https://hu.wikipedia.org/wiki/Torda" TargetMode="Externa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jpeg"/><Relationship Id="rId5" Type="http://schemas.openxmlformats.org/officeDocument/2006/relationships/hyperlink" Target="https://hu.wikipedia.org/wiki/Tordai_s%C3%B3b%C3%A1nya#cite_note-5" TargetMode="External"/><Relationship Id="rId4" Type="http://schemas.openxmlformats.org/officeDocument/2006/relationships/hyperlink" Target="https://hu.wikipedia.org/wiki/Paratethy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/index.php?title=Business_Insider&amp;action=edit&amp;redlink=1" TargetMode="External"/><Relationship Id="rId2" Type="http://schemas.openxmlformats.org/officeDocument/2006/relationships/hyperlink" Target="https://hu.wikipedia.org/wiki/Guide_Michelin" TargetMode="Externa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hu.wikipedia.org/wiki/Tordai_s%C3%B3b%C3%A1nya#cite_note-22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hu.wikipedia.org/wiki/Tordai_s%C3%B3b%C3%A1nya#cite_note-23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1727200" y="1393371"/>
            <a:ext cx="9144000" cy="1115106"/>
          </a:xfrm>
        </p:spPr>
        <p:txBody>
          <a:bodyPr/>
          <a:lstStyle/>
          <a:p>
            <a:r>
              <a:rPr lang="hu-HU" b="1" i="1" u="sng" dirty="0">
                <a:solidFill>
                  <a:schemeClr val="bg1"/>
                </a:solidFill>
              </a:rPr>
              <a:t>Tordai sóbánya</a:t>
            </a:r>
          </a:p>
        </p:txBody>
      </p:sp>
    </p:spTree>
    <p:extLst>
      <p:ext uri="{BB962C8B-B14F-4D97-AF65-F5344CB8AC3E}">
        <p14:creationId xmlns:p14="http://schemas.microsoft.com/office/powerpoint/2010/main" val="426674847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6000">
        <p15:prstTrans prst="curtains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04" name="Rectangle 2061">
            <a:extLst>
              <a:ext uri="{FF2B5EF4-FFF2-40B4-BE49-F238E27FC236}">
                <a16:creationId xmlns:a16="http://schemas.microsoft.com/office/drawing/2014/main" id="{2EB492CD-616E-47F8-933B-5E2D952A05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105" name="Arc 2063">
            <a:extLst>
              <a:ext uri="{FF2B5EF4-FFF2-40B4-BE49-F238E27FC236}">
                <a16:creationId xmlns:a16="http://schemas.microsoft.com/office/drawing/2014/main" id="{59383CF9-23B5-4335-9B21-1791C4CF1C7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3967198" flipH="1">
            <a:off x="8631348" y="490493"/>
            <a:ext cx="2987899" cy="2987899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Szövegdoboz 3">
            <a:extLst>
              <a:ext uri="{FF2B5EF4-FFF2-40B4-BE49-F238E27FC236}">
                <a16:creationId xmlns:a16="http://schemas.microsoft.com/office/drawing/2014/main" id="{ABE4CCE7-4F98-0644-5C9A-3B4379F06D23}"/>
              </a:ext>
            </a:extLst>
          </p:cNvPr>
          <p:cNvSpPr txBox="1"/>
          <p:nvPr/>
        </p:nvSpPr>
        <p:spPr>
          <a:xfrm>
            <a:off x="5894962" y="479493"/>
            <a:ext cx="54588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400" b="1" i="1" u="sng" kern="1200">
                <a:solidFill>
                  <a:schemeClr val="tx1"/>
                </a:solidFill>
                <a:latin typeface="+mj-lt"/>
                <a:ea typeface="+mj-ea"/>
                <a:cs typeface="+mj-cs"/>
              </a:rPr>
              <a:t>Története:</a:t>
            </a:r>
          </a:p>
        </p:txBody>
      </p:sp>
      <p:sp>
        <p:nvSpPr>
          <p:cNvPr id="2106" name="Freeform: Shape 2065">
            <a:extLst>
              <a:ext uri="{FF2B5EF4-FFF2-40B4-BE49-F238E27FC236}">
                <a16:creationId xmlns:a16="http://schemas.microsoft.com/office/drawing/2014/main" id="{0007FE00-9498-4706-B255-6437B0252C0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486400"/>
            <a:ext cx="2672863" cy="1371600"/>
          </a:xfrm>
          <a:custGeom>
            <a:avLst/>
            <a:gdLst>
              <a:gd name="connsiteX0" fmla="*/ 1721734 w 2672863"/>
              <a:gd name="connsiteY0" fmla="*/ 0 h 1371600"/>
              <a:gd name="connsiteX1" fmla="*/ 2564444 w 2672863"/>
              <a:gd name="connsiteY1" fmla="*/ 213382 h 1371600"/>
              <a:gd name="connsiteX2" fmla="*/ 2672863 w 2672863"/>
              <a:gd name="connsiteY2" fmla="*/ 279248 h 1371600"/>
              <a:gd name="connsiteX3" fmla="*/ 2672863 w 2672863"/>
              <a:gd name="connsiteY3" fmla="*/ 1371600 h 1371600"/>
              <a:gd name="connsiteX4" fmla="*/ 0 w 2672863"/>
              <a:gd name="connsiteY4" fmla="*/ 1371600 h 1371600"/>
              <a:gd name="connsiteX5" fmla="*/ 33268 w 2672863"/>
              <a:gd name="connsiteY5" fmla="*/ 1242216 h 1371600"/>
              <a:gd name="connsiteX6" fmla="*/ 1721734 w 2672863"/>
              <a:gd name="connsiteY6" fmla="*/ 0 h 137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672863" h="1371600">
                <a:moveTo>
                  <a:pt x="1721734" y="0"/>
                </a:moveTo>
                <a:cubicBezTo>
                  <a:pt x="2026863" y="0"/>
                  <a:pt x="2313937" y="77299"/>
                  <a:pt x="2564444" y="213382"/>
                </a:cubicBezTo>
                <a:lnTo>
                  <a:pt x="2672863" y="279248"/>
                </a:lnTo>
                <a:lnTo>
                  <a:pt x="2672863" y="1371600"/>
                </a:lnTo>
                <a:lnTo>
                  <a:pt x="0" y="1371600"/>
                </a:lnTo>
                <a:lnTo>
                  <a:pt x="33268" y="1242216"/>
                </a:lnTo>
                <a:cubicBezTo>
                  <a:pt x="257110" y="522539"/>
                  <a:pt x="928399" y="0"/>
                  <a:pt x="172173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2050" name="Picture 2" descr="Tordai sóbánya - Cluj Tourism">
            <a:extLst>
              <a:ext uri="{FF2B5EF4-FFF2-40B4-BE49-F238E27FC236}">
                <a16:creationId xmlns:a16="http://schemas.microsoft.com/office/drawing/2014/main" id="{2DB29646-BE0C-B51E-8342-55C3272140DA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80" r="13399" b="-1"/>
          <a:stretch/>
        </p:blipFill>
        <p:spPr bwMode="auto">
          <a:xfrm>
            <a:off x="703182" y="861223"/>
            <a:ext cx="4777381" cy="4965809"/>
          </a:xfrm>
          <a:custGeom>
            <a:avLst/>
            <a:gdLst/>
            <a:ahLst/>
            <a:cxnLst/>
            <a:rect l="l" t="t" r="r" b="b"/>
            <a:pathLst>
              <a:path w="4777381" h="5643794">
                <a:moveTo>
                  <a:pt x="143704" y="0"/>
                </a:moveTo>
                <a:lnTo>
                  <a:pt x="4633677" y="0"/>
                </a:lnTo>
                <a:cubicBezTo>
                  <a:pt x="4713043" y="0"/>
                  <a:pt x="4777381" y="64338"/>
                  <a:pt x="4777381" y="143704"/>
                </a:cubicBezTo>
                <a:lnTo>
                  <a:pt x="4777381" y="5500090"/>
                </a:lnTo>
                <a:cubicBezTo>
                  <a:pt x="4777381" y="5579456"/>
                  <a:pt x="4713043" y="5643794"/>
                  <a:pt x="4633677" y="5643794"/>
                </a:cubicBezTo>
                <a:lnTo>
                  <a:pt x="143704" y="5643794"/>
                </a:lnTo>
                <a:cubicBezTo>
                  <a:pt x="64338" y="5643794"/>
                  <a:pt x="0" y="5579456"/>
                  <a:pt x="0" y="5500090"/>
                </a:cubicBezTo>
                <a:lnTo>
                  <a:pt x="0" y="143704"/>
                </a:lnTo>
                <a:cubicBezTo>
                  <a:pt x="0" y="64338"/>
                  <a:pt x="64338" y="0"/>
                  <a:pt x="143704" y="0"/>
                </a:cubicBezTo>
                <a:close/>
              </a:path>
            </a:pathLst>
          </a:cu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zövegdoboz 2">
            <a:extLst>
              <a:ext uri="{FF2B5EF4-FFF2-40B4-BE49-F238E27FC236}">
                <a16:creationId xmlns:a16="http://schemas.microsoft.com/office/drawing/2014/main" id="{0EC7C5B8-E81C-E729-0736-3E0718A3F17F}"/>
              </a:ext>
            </a:extLst>
          </p:cNvPr>
          <p:cNvSpPr txBox="1"/>
          <p:nvPr/>
        </p:nvSpPr>
        <p:spPr>
          <a:xfrm>
            <a:off x="5894962" y="1984443"/>
            <a:ext cx="5458838" cy="41925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400" b="0" i="0" dirty="0">
                <a:effectLst/>
              </a:rPr>
              <a:t>A </a:t>
            </a:r>
            <a:r>
              <a:rPr lang="en-US" sz="2400" b="1" i="0" dirty="0" err="1">
                <a:effectLst/>
              </a:rPr>
              <a:t>tordai</a:t>
            </a:r>
            <a:r>
              <a:rPr lang="en-US" sz="2400" b="1" i="0" dirty="0">
                <a:effectLst/>
              </a:rPr>
              <a:t> </a:t>
            </a:r>
            <a:r>
              <a:rPr lang="en-US" sz="2400" b="1" i="0" dirty="0" err="1">
                <a:effectLst/>
              </a:rPr>
              <a:t>sóbánya</a:t>
            </a:r>
            <a:r>
              <a:rPr lang="en-US" sz="2400" b="0" i="0" dirty="0">
                <a:effectLst/>
              </a:rPr>
              <a:t> </a:t>
            </a:r>
            <a:r>
              <a:rPr lang="en-US" sz="2400" b="0" i="0" dirty="0" err="1">
                <a:effectLst/>
              </a:rPr>
              <a:t>egyike</a:t>
            </a:r>
            <a:r>
              <a:rPr lang="en-US" sz="2400" b="0" i="0" dirty="0">
                <a:effectLst/>
              </a:rPr>
              <a:t> </a:t>
            </a:r>
            <a:r>
              <a:rPr lang="en-US" sz="2400" b="0" i="0" u="none" strike="noStrike" dirty="0" err="1">
                <a:effectLst/>
                <a:hlinkClick r:id="rId3" tooltip="Erdély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Erdély</a:t>
            </a:r>
            <a:r>
              <a:rPr lang="en-US" sz="2400" b="0" i="0" dirty="0">
                <a:effectLst/>
              </a:rPr>
              <a:t> </a:t>
            </a:r>
            <a:r>
              <a:rPr lang="en-US" sz="2400" dirty="0" err="1"/>
              <a:t>legrégebbi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és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legismertebb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sóbányáinak</a:t>
            </a:r>
            <a:r>
              <a:rPr lang="en-US" sz="2400" b="0" i="0" dirty="0">
                <a:effectLst/>
              </a:rPr>
              <a:t>, a 20. </a:t>
            </a:r>
            <a:r>
              <a:rPr lang="en-US" sz="2400" b="0" i="0" dirty="0" err="1">
                <a:effectLst/>
              </a:rPr>
              <a:t>század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végétől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kezdve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fontos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turisztikai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célpont</a:t>
            </a:r>
            <a:r>
              <a:rPr lang="en-US" sz="2400" b="0" i="0" dirty="0">
                <a:effectLst/>
              </a:rPr>
              <a:t> </a:t>
            </a:r>
            <a:r>
              <a:rPr lang="en-US" sz="2400" b="0" i="0" u="none" strike="noStrike" dirty="0" err="1">
                <a:effectLst/>
                <a:hlinkClick r:id="rId4" tooltip="Románia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Romániában</a:t>
            </a:r>
            <a:r>
              <a:rPr lang="en-US" sz="2400" b="0" i="0" dirty="0">
                <a:effectLst/>
              </a:rPr>
              <a:t>. </a:t>
            </a:r>
            <a:r>
              <a:rPr lang="en-US" sz="2400" b="0" i="0" dirty="0" err="1">
                <a:effectLst/>
              </a:rPr>
              <a:t>Torda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környékén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már</a:t>
            </a:r>
            <a:r>
              <a:rPr lang="en-US" sz="2400" b="0" i="0" dirty="0">
                <a:effectLst/>
              </a:rPr>
              <a:t> a </a:t>
            </a:r>
            <a:r>
              <a:rPr lang="en-US" sz="2400" b="0" i="0" dirty="0" err="1">
                <a:effectLst/>
              </a:rPr>
              <a:t>római</a:t>
            </a:r>
            <a:r>
              <a:rPr lang="en-US" sz="2400" b="0" i="0" dirty="0">
                <a:effectLst/>
              </a:rPr>
              <a:t> korban is </a:t>
            </a:r>
            <a:r>
              <a:rPr lang="en-US" sz="2400" b="0" i="0" dirty="0" err="1">
                <a:effectLst/>
              </a:rPr>
              <a:t>bányásztak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sót</a:t>
            </a:r>
            <a:r>
              <a:rPr lang="en-US" sz="2400" b="0" i="0" dirty="0">
                <a:effectLst/>
              </a:rPr>
              <a:t>, </a:t>
            </a:r>
            <a:r>
              <a:rPr lang="en-US" sz="2400" b="0" i="0" dirty="0" err="1">
                <a:effectLst/>
              </a:rPr>
              <a:t>erre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utal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az</a:t>
            </a:r>
            <a:r>
              <a:rPr lang="en-US" sz="2400" b="0" i="0" dirty="0">
                <a:effectLst/>
              </a:rPr>
              <a:t> a </a:t>
            </a:r>
            <a:r>
              <a:rPr lang="en-US" sz="2400" b="0" i="0" dirty="0" err="1">
                <a:effectLst/>
              </a:rPr>
              <a:t>tény</a:t>
            </a:r>
            <a:r>
              <a:rPr lang="en-US" sz="2400" b="0" i="0" dirty="0">
                <a:effectLst/>
              </a:rPr>
              <a:t>, </a:t>
            </a:r>
            <a:r>
              <a:rPr lang="en-US" sz="2400" b="0" i="0" dirty="0" err="1">
                <a:effectLst/>
              </a:rPr>
              <a:t>hogy</a:t>
            </a:r>
            <a:r>
              <a:rPr lang="en-US" sz="2400" b="0" i="0" dirty="0">
                <a:effectLst/>
              </a:rPr>
              <a:t> a </a:t>
            </a:r>
            <a:r>
              <a:rPr lang="en-US" sz="2400" b="0" i="0" dirty="0" err="1">
                <a:effectLst/>
              </a:rPr>
              <a:t>város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melletti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fennsíkon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egy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terület</a:t>
            </a:r>
            <a:r>
              <a:rPr lang="en-US" sz="2400" b="0" i="0" dirty="0">
                <a:effectLst/>
              </a:rPr>
              <a:t> a „</a:t>
            </a:r>
            <a:r>
              <a:rPr lang="en-US" sz="2400" b="0" i="0" dirty="0" err="1">
                <a:effectLst/>
              </a:rPr>
              <a:t>római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bánya</a:t>
            </a:r>
            <a:r>
              <a:rPr lang="en-US" sz="2400" b="0" i="0" dirty="0">
                <a:effectLst/>
              </a:rPr>
              <a:t>” </a:t>
            </a:r>
            <a:r>
              <a:rPr lang="en-US" sz="2400" b="0" i="0" dirty="0" err="1">
                <a:effectLst/>
              </a:rPr>
              <a:t>nevet</a:t>
            </a:r>
            <a:r>
              <a:rPr lang="en-US" sz="2400" b="0" i="0" dirty="0">
                <a:effectLst/>
              </a:rPr>
              <a:t> </a:t>
            </a:r>
            <a:r>
              <a:rPr lang="en-US" sz="2400" b="0" i="0" dirty="0" err="1">
                <a:effectLst/>
              </a:rPr>
              <a:t>viselte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5084229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airplan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281B7E10-DCC8-FF73-52EF-AEEB204078D9}"/>
              </a:ext>
            </a:extLst>
          </p:cNvPr>
          <p:cNvSpPr txBox="1"/>
          <p:nvPr/>
        </p:nvSpPr>
        <p:spPr>
          <a:xfrm>
            <a:off x="612476" y="2183367"/>
            <a:ext cx="10118784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A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sóbánya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dirty="0" err="1">
                <a:latin typeface="Arial"/>
                <a:cs typeface="Arial"/>
                <a:hlinkClick r:id="rId2" tooltip="Torda"/>
              </a:rPr>
              <a:t>Tordától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északra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található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, a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Sósvölgy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északnyugati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lejtőjén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.</a:t>
            </a:r>
            <a:endParaRPr lang="en-US" dirty="0"/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012507DC-AACE-5A99-2FC9-F350935BE912}"/>
              </a:ext>
            </a:extLst>
          </p:cNvPr>
          <p:cNvSpPr txBox="1"/>
          <p:nvPr/>
        </p:nvSpPr>
        <p:spPr>
          <a:xfrm>
            <a:off x="612476" y="2783457"/>
            <a:ext cx="11398368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A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sóréteg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a </a:t>
            </a:r>
            <a:r>
              <a:rPr lang="en-US" dirty="0" err="1">
                <a:latin typeface="Arial"/>
                <a:cs typeface="Arial"/>
                <a:hlinkClick r:id="rId3" tooltip="Miocén"/>
              </a:rPr>
              <a:t>miocén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bádeni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korszakában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a </a:t>
            </a:r>
            <a:r>
              <a:rPr lang="en-US" dirty="0" err="1">
                <a:latin typeface="Arial"/>
                <a:cs typeface="Arial"/>
                <a:hlinkClick r:id="rId4" tooltip="Paratethys"/>
              </a:rPr>
              <a:t>Középső-Paratethys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 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medencéiben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a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tengervíz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bepárlódásával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rakódott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le,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majd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felgyűrődve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a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felszín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közelbe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 </a:t>
            </a:r>
            <a:r>
              <a:rPr lang="en-US" dirty="0" err="1">
                <a:solidFill>
                  <a:srgbClr val="202122"/>
                </a:solidFill>
                <a:latin typeface="Arial"/>
                <a:cs typeface="Arial"/>
              </a:rPr>
              <a:t>emelkedett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</a:rPr>
              <a:t>.</a:t>
            </a:r>
            <a:r>
              <a:rPr lang="en-US" dirty="0">
                <a:solidFill>
                  <a:srgbClr val="202122"/>
                </a:solidFill>
                <a:latin typeface="Arial"/>
                <a:cs typeface="Arial"/>
                <a:hlinkClick r:id="rId5"/>
              </a:rPr>
              <a:t>[</a:t>
            </a:r>
            <a:endParaRPr lang="en-US" dirty="0"/>
          </a:p>
        </p:txBody>
      </p:sp>
      <p:sp>
        <p:nvSpPr>
          <p:cNvPr id="5" name="Szövegdoboz 4">
            <a:extLst>
              <a:ext uri="{FF2B5EF4-FFF2-40B4-BE49-F238E27FC236}">
                <a16:creationId xmlns:a16="http://schemas.microsoft.com/office/drawing/2014/main" id="{3290C6D8-A851-86C7-CD46-DF7E8EBF4F0E}"/>
              </a:ext>
            </a:extLst>
          </p:cNvPr>
          <p:cNvSpPr txBox="1"/>
          <p:nvPr/>
        </p:nvSpPr>
        <p:spPr>
          <a:xfrm>
            <a:off x="840250" y="608918"/>
            <a:ext cx="1094282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6600" dirty="0"/>
              <a:t>Földrajzi fekvése:</a:t>
            </a:r>
          </a:p>
        </p:txBody>
      </p:sp>
      <p:pic>
        <p:nvPicPr>
          <p:cNvPr id="1026" name="Picture 2" descr="Képtalálat a következőre: tordai sóbány fekvése">
            <a:extLst>
              <a:ext uri="{FF2B5EF4-FFF2-40B4-BE49-F238E27FC236}">
                <a16:creationId xmlns:a16="http://schemas.microsoft.com/office/drawing/2014/main" id="{267133B6-3511-DA17-1CD6-CB3375FCF5F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25604" y="3619242"/>
            <a:ext cx="5613661" cy="31336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6286652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3250">
        <p15:prstTrans prst="origami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72D57C94-6CF2-B54F-6210-6D6674B99CF8}"/>
              </a:ext>
            </a:extLst>
          </p:cNvPr>
          <p:cNvSpPr txBox="1"/>
          <p:nvPr/>
        </p:nvSpPr>
        <p:spPr>
          <a:xfrm>
            <a:off x="5516380" y="449705"/>
            <a:ext cx="2457339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hu-HU" sz="4000" b="1" i="1" u="sng"/>
              <a:t>Turizmus:</a:t>
            </a: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758D519E-2E58-251D-A69A-A28672F29B54}"/>
              </a:ext>
            </a:extLst>
          </p:cNvPr>
          <p:cNvSpPr txBox="1"/>
          <p:nvPr/>
        </p:nvSpPr>
        <p:spPr>
          <a:xfrm>
            <a:off x="6289" y="1090882"/>
            <a:ext cx="7192573" cy="3970318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hu-HU" sz="2800" b="1" dirty="0">
                <a:ea typeface="+mn-lt"/>
                <a:cs typeface="+mn-lt"/>
              </a:rPr>
              <a:t>A sóbánya két csillaggal szerepel a </a:t>
            </a:r>
            <a:r>
              <a:rPr lang="hu-HU" sz="2800" b="1" dirty="0" err="1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Guide</a:t>
            </a:r>
            <a:r>
              <a:rPr lang="hu-HU" sz="2800" b="1" dirty="0">
                <a:ea typeface="+mn-lt"/>
                <a:cs typeface="+mn-lt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Michelinben</a:t>
            </a:r>
            <a:r>
              <a:rPr lang="hu-HU" sz="2800" b="1" dirty="0">
                <a:ea typeface="+mn-lt"/>
                <a:cs typeface="+mn-lt"/>
              </a:rPr>
              <a:t> az amerikai </a:t>
            </a:r>
            <a:r>
              <a:rPr lang="hu-HU" sz="2800" b="1" dirty="0"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Business </a:t>
            </a:r>
            <a:r>
              <a:rPr lang="hu-HU" sz="2800" b="1" dirty="0" err="1">
                <a:ea typeface="+mn-lt"/>
                <a:cs typeface="+mn-lt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Insider</a:t>
            </a:r>
            <a:r>
              <a:rPr lang="hu-HU" sz="2800" b="1" dirty="0">
                <a:ea typeface="+mn-lt"/>
                <a:cs typeface="+mn-lt"/>
              </a:rPr>
              <a:t> hírportál pedig a világ 25 hihetetlen, ritkán látogatott, eldugott látványossága közé sorolta.</a:t>
            </a:r>
            <a:r>
              <a:rPr lang="hu-HU" sz="2800" b="1" baseline="30000" dirty="0">
                <a:ea typeface="+mn-lt"/>
                <a:cs typeface="+mn-lt"/>
              </a:rPr>
              <a:t> </a:t>
            </a:r>
            <a:r>
              <a:rPr lang="hu-HU" sz="2800" b="1" dirty="0">
                <a:ea typeface="+mn-lt"/>
                <a:cs typeface="+mn-lt"/>
              </a:rPr>
              <a:t>A felújítást követő első évben, 2010-ben a látogatók száma 375 404 volt2017-ben több mint 600 000,2018-ban mintegy 690 0002022-ben 527 653,2023-ban 601 627.</a:t>
            </a:r>
            <a:endParaRPr lang="hu-HU" dirty="0"/>
          </a:p>
        </p:txBody>
      </p:sp>
      <p:pic>
        <p:nvPicPr>
          <p:cNvPr id="4" name="Kép 3" descr="A felújított Tordai sóbánya | Érdekes Világ">
            <a:extLst>
              <a:ext uri="{FF2B5EF4-FFF2-40B4-BE49-F238E27FC236}">
                <a16:creationId xmlns:a16="http://schemas.microsoft.com/office/drawing/2014/main" id="{D39F15FB-26F7-8255-D35E-B91AF14E1C3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85794" y="2395272"/>
            <a:ext cx="4999917" cy="41455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447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04812C46-200A-4DEB-A05E-3ED6C68C238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Kép 3" descr="Tordai sóbánya, a világ 25 leg-legjei között! | Bagyinszki Zoltán ...">
            <a:extLst>
              <a:ext uri="{FF2B5EF4-FFF2-40B4-BE49-F238E27FC236}">
                <a16:creationId xmlns:a16="http://schemas.microsoft.com/office/drawing/2014/main" id="{84489709-AFE8-1D97-850A-695C8F4002B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5177" b="-2"/>
          <a:stretch/>
        </p:blipFill>
        <p:spPr>
          <a:xfrm>
            <a:off x="0" y="10"/>
            <a:ext cx="9669642" cy="6857990"/>
          </a:xfrm>
          <a:prstGeom prst="rect">
            <a:avLst/>
          </a:prstGeom>
        </p:spPr>
      </p:pic>
      <p:sp>
        <p:nvSpPr>
          <p:cNvPr id="11" name="Rectangle 10">
            <a:extLst>
              <a:ext uri="{FF2B5EF4-FFF2-40B4-BE49-F238E27FC236}">
                <a16:creationId xmlns:a16="http://schemas.microsoft.com/office/drawing/2014/main" id="{D1EA859B-E555-4109-94F3-6700E046E0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5125019" y="0"/>
            <a:ext cx="7066978" cy="6858000"/>
          </a:xfrm>
          <a:prstGeom prst="rect">
            <a:avLst/>
          </a:prstGeom>
          <a:gradFill>
            <a:gsLst>
              <a:gs pos="48000">
                <a:schemeClr val="bg1"/>
              </a:gs>
              <a:gs pos="35000">
                <a:schemeClr val="bg1">
                  <a:alpha val="77000"/>
                </a:schemeClr>
              </a:gs>
              <a:gs pos="19000">
                <a:schemeClr val="bg1">
                  <a:alpha val="38000"/>
                </a:schemeClr>
              </a:gs>
              <a:gs pos="0">
                <a:schemeClr val="bg1">
                  <a:alpha val="0"/>
                </a:schemeClr>
              </a:gs>
              <a:gs pos="100000">
                <a:schemeClr val="bg1"/>
              </a:gs>
            </a:gsLst>
            <a:lin ang="10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Szövegdoboz 1">
            <a:extLst>
              <a:ext uri="{FF2B5EF4-FFF2-40B4-BE49-F238E27FC236}">
                <a16:creationId xmlns:a16="http://schemas.microsoft.com/office/drawing/2014/main" id="{00455D24-9CE4-0175-C6A1-61557B4C0042}"/>
              </a:ext>
            </a:extLst>
          </p:cNvPr>
          <p:cNvSpPr txBox="1"/>
          <p:nvPr/>
        </p:nvSpPr>
        <p:spPr>
          <a:xfrm>
            <a:off x="8775793" y="366509"/>
            <a:ext cx="3822189" cy="1899912"/>
          </a:xfrm>
          <a:prstGeom prst="rect">
            <a:avLst/>
          </a:prstGeom>
        </p:spPr>
        <p:txBody>
          <a:bodyPr rot="0" spcFirstLastPara="0" vertOverflow="overflow" horzOverflow="overflow" vert="horz" lIns="91440" tIns="45720" rIns="91440" bIns="45720" numCol="1" spcCol="0" rtlCol="0" fromWordArt="0" anchor="ctr" anchorCtr="0" forceAA="0" compatLnSpc="1">
            <a:prstTxWarp prst="textNoShape">
              <a:avLst/>
            </a:prstTxWarp>
            <a:normAutofit/>
          </a:bodyPr>
          <a:lstStyle/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4000" b="1" i="1" u="sng">
                <a:latin typeface="+mj-lt"/>
                <a:ea typeface="+mj-ea"/>
                <a:cs typeface="+mj-cs"/>
              </a:rPr>
              <a:t>Leírása</a:t>
            </a:r>
          </a:p>
          <a:p>
            <a:pPr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4000">
              <a:latin typeface="+mj-lt"/>
              <a:ea typeface="+mj-ea"/>
              <a:cs typeface="+mj-cs"/>
            </a:endParaRPr>
          </a:p>
        </p:txBody>
      </p:sp>
      <p:sp>
        <p:nvSpPr>
          <p:cNvPr id="3" name="Szövegdoboz 2">
            <a:extLst>
              <a:ext uri="{FF2B5EF4-FFF2-40B4-BE49-F238E27FC236}">
                <a16:creationId xmlns:a16="http://schemas.microsoft.com/office/drawing/2014/main" id="{EBE62771-B549-F01E-7165-BFA6BA98FE42}"/>
              </a:ext>
            </a:extLst>
          </p:cNvPr>
          <p:cNvSpPr txBox="1"/>
          <p:nvPr/>
        </p:nvSpPr>
        <p:spPr>
          <a:xfrm>
            <a:off x="6977917" y="1736404"/>
            <a:ext cx="5044263" cy="3742762"/>
          </a:xfrm>
          <a:prstGeom prst="rect">
            <a:avLst/>
          </a:prstGeom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indent="-228600">
              <a:lnSpc>
                <a:spcPct val="9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Az 1870-ben </a:t>
            </a:r>
            <a:r>
              <a:rPr lang="en-US" sz="2800" dirty="0" err="1"/>
              <a:t>elkészült</a:t>
            </a:r>
            <a:r>
              <a:rPr lang="en-US" sz="2800" dirty="0"/>
              <a:t> Ferenc </a:t>
            </a:r>
            <a:r>
              <a:rPr lang="en-US" sz="2800" dirty="0" err="1"/>
              <a:t>József-galéria</a:t>
            </a:r>
            <a:r>
              <a:rPr lang="en-US" sz="2800" dirty="0"/>
              <a:t> 917 </a:t>
            </a:r>
            <a:r>
              <a:rPr lang="en-US" sz="2800" dirty="0" err="1"/>
              <a:t>méter</a:t>
            </a:r>
            <a:r>
              <a:rPr lang="en-US" sz="2800" dirty="0"/>
              <a:t> </a:t>
            </a:r>
            <a:r>
              <a:rPr lang="en-US" sz="2800" dirty="0" err="1"/>
              <a:t>hosszúságú</a:t>
            </a:r>
            <a:r>
              <a:rPr lang="en-US" sz="2800" dirty="0"/>
              <a:t>. Az </a:t>
            </a:r>
            <a:r>
              <a:rPr lang="en-US" sz="2800" dirty="0" err="1"/>
              <a:t>első</a:t>
            </a:r>
            <a:r>
              <a:rPr lang="en-US" sz="2800" dirty="0"/>
              <a:t> 529 </a:t>
            </a:r>
            <a:r>
              <a:rPr lang="en-US" sz="2800" dirty="0" err="1"/>
              <a:t>méter</a:t>
            </a:r>
            <a:r>
              <a:rPr lang="en-US" sz="2800" dirty="0"/>
              <a:t> </a:t>
            </a:r>
            <a:r>
              <a:rPr lang="en-US" sz="2800" dirty="0" err="1"/>
              <a:t>meszes-agyagos</a:t>
            </a:r>
            <a:r>
              <a:rPr lang="en-US" sz="2800" dirty="0"/>
              <a:t> </a:t>
            </a:r>
            <a:r>
              <a:rPr lang="en-US" sz="2800" dirty="0" err="1"/>
              <a:t>kőzeten</a:t>
            </a:r>
            <a:r>
              <a:rPr lang="en-US" sz="2800" dirty="0"/>
              <a:t> </a:t>
            </a:r>
            <a:r>
              <a:rPr lang="en-US" sz="2800" dirty="0" err="1"/>
              <a:t>halad</a:t>
            </a:r>
            <a:r>
              <a:rPr lang="en-US" sz="2800" dirty="0"/>
              <a:t> </a:t>
            </a:r>
            <a:r>
              <a:rPr lang="en-US" sz="2800" dirty="0" err="1"/>
              <a:t>át</a:t>
            </a:r>
            <a:r>
              <a:rPr lang="en-US" sz="2800" dirty="0"/>
              <a:t>, </a:t>
            </a:r>
            <a:r>
              <a:rPr lang="en-US" sz="2800" dirty="0" err="1"/>
              <a:t>és</a:t>
            </a:r>
            <a:r>
              <a:rPr lang="en-US" sz="2800" dirty="0"/>
              <a:t> </a:t>
            </a:r>
            <a:r>
              <a:rPr lang="en-US" sz="2800" dirty="0" err="1"/>
              <a:t>kőfallal</a:t>
            </a:r>
            <a:r>
              <a:rPr lang="en-US" sz="2800" dirty="0"/>
              <a:t> van </a:t>
            </a:r>
            <a:r>
              <a:rPr lang="en-US" sz="2800" dirty="0" err="1"/>
              <a:t>megerősítve</a:t>
            </a:r>
            <a:r>
              <a:rPr lang="en-US" sz="2800" dirty="0"/>
              <a:t>. A </a:t>
            </a:r>
            <a:r>
              <a:rPr lang="en-US" sz="2800" dirty="0" err="1"/>
              <a:t>bal</a:t>
            </a:r>
            <a:r>
              <a:rPr lang="en-US" sz="2800" dirty="0"/>
              <a:t> </a:t>
            </a:r>
            <a:r>
              <a:rPr lang="en-US" sz="2800" dirty="0" err="1"/>
              <a:t>oldalon</a:t>
            </a:r>
            <a:r>
              <a:rPr lang="en-US" sz="2800" dirty="0"/>
              <a:t> 10 </a:t>
            </a:r>
            <a:r>
              <a:rPr lang="en-US" sz="2800" dirty="0" err="1"/>
              <a:t>ölenként</a:t>
            </a:r>
            <a:r>
              <a:rPr lang="en-US" sz="2800" dirty="0"/>
              <a:t> (18,9 </a:t>
            </a:r>
            <a:r>
              <a:rPr lang="en-US" sz="2800" dirty="0" err="1"/>
              <a:t>méter</a:t>
            </a:r>
            <a:r>
              <a:rPr lang="en-US" sz="2800" dirty="0"/>
              <a:t>) </a:t>
            </a:r>
            <a:r>
              <a:rPr lang="en-US" sz="2800" dirty="0" err="1"/>
              <a:t>egy-egy</a:t>
            </a:r>
            <a:r>
              <a:rPr lang="en-US" sz="2800" dirty="0"/>
              <a:t> </a:t>
            </a:r>
            <a:r>
              <a:rPr lang="en-US" sz="2800" dirty="0" err="1"/>
              <a:t>kőlap</a:t>
            </a:r>
            <a:r>
              <a:rPr lang="en-US" sz="2800" dirty="0"/>
              <a:t> </a:t>
            </a:r>
            <a:r>
              <a:rPr lang="en-US" sz="2800" dirty="0" err="1"/>
              <a:t>található</a:t>
            </a:r>
            <a:r>
              <a:rPr lang="en-US" sz="2800" dirty="0"/>
              <a:t>; </a:t>
            </a:r>
            <a:r>
              <a:rPr lang="en-US" sz="2800" dirty="0" err="1"/>
              <a:t>ezzel</a:t>
            </a:r>
            <a:r>
              <a:rPr lang="en-US" sz="2800" dirty="0"/>
              <a:t> </a:t>
            </a:r>
            <a:r>
              <a:rPr lang="en-US" sz="2800" dirty="0" err="1"/>
              <a:t>mérték</a:t>
            </a:r>
            <a:r>
              <a:rPr lang="en-US" sz="2800" dirty="0"/>
              <a:t> a </a:t>
            </a:r>
            <a:r>
              <a:rPr lang="en-US" sz="2800" dirty="0" err="1"/>
              <a:t>távolságot</a:t>
            </a:r>
            <a:r>
              <a:rPr lang="en-US" sz="2800" dirty="0"/>
              <a:t>.</a:t>
            </a:r>
            <a:r>
              <a:rPr lang="en-US" sz="2800" baseline="30000" dirty="0">
                <a:hlinkClick r:id="rId3"/>
              </a:rPr>
              <a:t>[22]</a:t>
            </a:r>
            <a:r>
              <a:rPr lang="en-US" sz="2800" dirty="0"/>
              <a:t> A </a:t>
            </a:r>
            <a:r>
              <a:rPr lang="en-US" sz="2800" dirty="0" err="1"/>
              <a:t>galéria</a:t>
            </a:r>
            <a:r>
              <a:rPr lang="en-US" sz="2800" dirty="0"/>
              <a:t> </a:t>
            </a:r>
            <a:r>
              <a:rPr lang="en-US" sz="2800" dirty="0" err="1"/>
              <a:t>falai</a:t>
            </a:r>
            <a:r>
              <a:rPr lang="en-US" sz="2800" dirty="0"/>
              <a:t> </a:t>
            </a:r>
            <a:r>
              <a:rPr lang="en-US" sz="2800" dirty="0" err="1"/>
              <a:t>feketék</a:t>
            </a:r>
            <a:r>
              <a:rPr lang="en-US" sz="2800" dirty="0"/>
              <a:t> a </a:t>
            </a:r>
            <a:r>
              <a:rPr lang="en-US" sz="2800" dirty="0" err="1"/>
              <a:t>régen</a:t>
            </a:r>
            <a:r>
              <a:rPr lang="en-US" sz="2800" dirty="0"/>
              <a:t> </a:t>
            </a:r>
            <a:r>
              <a:rPr lang="en-US" sz="2800" dirty="0" err="1"/>
              <a:t>világításra</a:t>
            </a:r>
            <a:r>
              <a:rPr lang="en-US" sz="2800" dirty="0"/>
              <a:t> </a:t>
            </a:r>
            <a:r>
              <a:rPr lang="en-US" sz="2800" dirty="0" err="1"/>
              <a:t>használt</a:t>
            </a:r>
            <a:r>
              <a:rPr lang="en-US" sz="2800" dirty="0"/>
              <a:t> </a:t>
            </a:r>
            <a:r>
              <a:rPr lang="en-US" sz="2800" dirty="0" err="1"/>
              <a:t>fáklyák</a:t>
            </a:r>
            <a:r>
              <a:rPr lang="en-US" sz="2800" dirty="0"/>
              <a:t> </a:t>
            </a:r>
            <a:r>
              <a:rPr lang="en-US" sz="2800" dirty="0" err="1"/>
              <a:t>füstjétől</a:t>
            </a:r>
            <a:r>
              <a:rPr lang="en-US" sz="2800" dirty="0"/>
              <a:t>.</a:t>
            </a:r>
            <a:r>
              <a:rPr lang="en-US" sz="2800" baseline="30000" dirty="0">
                <a:hlinkClick r:id="rId4"/>
              </a:rPr>
              <a:t>[23]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68504605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zövegdoboz 1">
            <a:extLst>
              <a:ext uri="{FF2B5EF4-FFF2-40B4-BE49-F238E27FC236}">
                <a16:creationId xmlns:a16="http://schemas.microsoft.com/office/drawing/2014/main" id="{9A1A0B53-5604-C11E-43D4-9B73B7B853AE}"/>
              </a:ext>
            </a:extLst>
          </p:cNvPr>
          <p:cNvSpPr txBox="1"/>
          <p:nvPr/>
        </p:nvSpPr>
        <p:spPr>
          <a:xfrm>
            <a:off x="3300042" y="2839440"/>
            <a:ext cx="5797421" cy="769441"/>
          </a:xfrm>
          <a:prstGeom prst="rect">
            <a:avLst/>
          </a:prstGeom>
          <a:noFill/>
        </p:spPr>
        <p:txBody>
          <a:bodyPr wrap="none" lIns="91440" tIns="45720" rIns="91440" bIns="45720" rtlCol="0" anchor="t">
            <a:spAutoFit/>
          </a:bodyPr>
          <a:lstStyle/>
          <a:p>
            <a:r>
              <a:rPr lang="hu-HU" sz="4400" b="1" dirty="0"/>
              <a:t>Köszönjük a figyelmet!</a:t>
            </a:r>
          </a:p>
        </p:txBody>
      </p:sp>
    </p:spTree>
    <p:extLst>
      <p:ext uri="{BB962C8B-B14F-4D97-AF65-F5344CB8AC3E}">
        <p14:creationId xmlns:p14="http://schemas.microsoft.com/office/powerpoint/2010/main" val="503000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um" ma:contentTypeID="0x01010097900EE3B7402C4C9788E5C8521136F1" ma:contentTypeVersion="4" ma:contentTypeDescription="Új dokumentum létrehozása." ma:contentTypeScope="" ma:versionID="e12da54da093202e2632f04c7dd8cc75">
  <xsd:schema xmlns:xsd="http://www.w3.org/2001/XMLSchema" xmlns:xs="http://www.w3.org/2001/XMLSchema" xmlns:p="http://schemas.microsoft.com/office/2006/metadata/properties" xmlns:ns2="fc324fe8-8475-43a4-aa94-48a1b336d438" targetNamespace="http://schemas.microsoft.com/office/2006/metadata/properties" ma:root="true" ma:fieldsID="128080cc219be1f54b4b3907722bb35c" ns2:_="">
    <xsd:import namespace="fc324fe8-8475-43a4-aa94-48a1b336d43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c324fe8-8475-43a4-aa94-48a1b336d43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artalomtípus"/>
        <xsd:element ref="dc:title" minOccurs="0" maxOccurs="1" ma:index="4" ma:displayName="Cím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DE2564-1E5A-41D6-B34D-C6DA8D021C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c324fe8-8475-43a4-aa94-48a1b336d43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AC17429A-492B-410D-87D2-8C771DA4D258}">
  <ds:schemaRefs>
    <ds:schemaRef ds:uri="http://purl.org/dc/elements/1.1/"/>
    <ds:schemaRef ds:uri="http://www.w3.org/XML/1998/namespace"/>
    <ds:schemaRef ds:uri="http://schemas.microsoft.com/office/2006/documentManagement/types"/>
    <ds:schemaRef ds:uri="ae6617a5-f8c3-4d31-a050-69b525d02a4b"/>
    <ds:schemaRef ds:uri="http://schemas.openxmlformats.org/package/2006/metadata/core-properties"/>
    <ds:schemaRef ds:uri="http://schemas.microsoft.com/office/2006/metadata/properties"/>
    <ds:schemaRef ds:uri="a1bf3b87-455c-4918-8b5e-0739048a6ff4"/>
    <ds:schemaRef ds:uri="http://schemas.microsoft.com/office/infopath/2007/PartnerControls"/>
    <ds:schemaRef ds:uri="http://purl.org/dc/dcmitype/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F2E0375F-1038-4888-ACFF-F49F9ABB3EE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29</Words>
  <Application>Microsoft Office PowerPoint</Application>
  <PresentationFormat>Szélesvásznú</PresentationFormat>
  <Paragraphs>11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Aptos</vt:lpstr>
      <vt:lpstr>Aptos Display</vt:lpstr>
      <vt:lpstr>Arial</vt:lpstr>
      <vt:lpstr>Calibri</vt:lpstr>
      <vt:lpstr>Office-téma</vt:lpstr>
      <vt:lpstr>Tordai sóbánya</vt:lpstr>
      <vt:lpstr>PowerPoint-bemutató</vt:lpstr>
      <vt:lpstr>PowerPoint-bemutató</vt:lpstr>
      <vt:lpstr>PowerPoint-bemutató</vt:lpstr>
      <vt:lpstr>PowerPoint-bemutató</vt:lpstr>
      <vt:lpstr>PowerPoint-bemutató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Nyitrai Viktória Brigitta</dc:creator>
  <cp:lastModifiedBy>tanar</cp:lastModifiedBy>
  <cp:revision>5</cp:revision>
  <dcterms:created xsi:type="dcterms:W3CDTF">2024-05-20T13:52:04Z</dcterms:created>
  <dcterms:modified xsi:type="dcterms:W3CDTF">2025-04-28T17:44:59Z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0x01010097900EE3B7402C4C9788E5C8521136F1</vt:lpwstr>
  </property>
</Properties>
</file>