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702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9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2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5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1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8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1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08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06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06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Erd%C3%A9l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u.wikipedia.org/wiki/Rom%C3%A1n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Mioc%C3%A9n" TargetMode="External"/><Relationship Id="rId2" Type="http://schemas.openxmlformats.org/officeDocument/2006/relationships/hyperlink" Target="https://hu.wikipedia.org/wiki/Tord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hu.wikipedia.org/wiki/Tordai_s%C3%B3b%C3%A1nya#cite_note-5" TargetMode="External"/><Relationship Id="rId4" Type="http://schemas.openxmlformats.org/officeDocument/2006/relationships/hyperlink" Target="https://hu.wikipedia.org/wiki/Paratethy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/index.php?title=Business_Insider&amp;action=edit&amp;redlink=1" TargetMode="External"/><Relationship Id="rId2" Type="http://schemas.openxmlformats.org/officeDocument/2006/relationships/hyperlink" Target="https://hu.wikipedia.org/wiki/Guide_Michelin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Tordai_s%C3%B3b%C3%A1nya#cite_note-2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u.wikipedia.org/wiki/Tordai_s%C3%B3b%C3%A1nya#cite_note-2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27200" y="1393371"/>
            <a:ext cx="9144000" cy="1115106"/>
          </a:xfrm>
        </p:spPr>
        <p:txBody>
          <a:bodyPr/>
          <a:lstStyle/>
          <a:p>
            <a:r>
              <a:rPr lang="hu-HU" b="1" i="1" u="sng" dirty="0">
                <a:solidFill>
                  <a:schemeClr val="bg1"/>
                </a:solidFill>
              </a:rPr>
              <a:t>Tordai sóbánya</a:t>
            </a: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4" name="Rectangle 206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05" name="Arc 206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BE4CCE7-4F98-0644-5C9A-3B4379F06D23}"/>
              </a:ext>
            </a:extLst>
          </p:cNvPr>
          <p:cNvSpPr txBox="1"/>
          <p:nvPr/>
        </p:nvSpPr>
        <p:spPr>
          <a:xfrm>
            <a:off x="5894962" y="479493"/>
            <a:ext cx="54588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i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Története:</a:t>
            </a:r>
          </a:p>
        </p:txBody>
      </p:sp>
      <p:sp>
        <p:nvSpPr>
          <p:cNvPr id="2106" name="Freeform: Shape 206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Tordai sóbánya - Cluj Tourism">
            <a:extLst>
              <a:ext uri="{FF2B5EF4-FFF2-40B4-BE49-F238E27FC236}">
                <a16:creationId xmlns:a16="http://schemas.microsoft.com/office/drawing/2014/main" id="{2DB29646-BE0C-B51E-8342-55C3272140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0" r="13399" b="-1"/>
          <a:stretch/>
        </p:blipFill>
        <p:spPr bwMode="auto">
          <a:xfrm>
            <a:off x="703182" y="861223"/>
            <a:ext cx="4777381" cy="496580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0EC7C5B8-E81C-E729-0736-3E0718A3F17F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A </a:t>
            </a:r>
            <a:r>
              <a:rPr lang="en-US" sz="2400" b="1" i="0" dirty="0" err="1">
                <a:effectLst/>
              </a:rPr>
              <a:t>tordai</a:t>
            </a:r>
            <a:r>
              <a:rPr lang="en-US" sz="2400" b="1" i="0" dirty="0">
                <a:effectLst/>
              </a:rPr>
              <a:t> </a:t>
            </a:r>
            <a:r>
              <a:rPr lang="en-US" sz="2400" b="1" i="0" dirty="0" err="1">
                <a:effectLst/>
              </a:rPr>
              <a:t>sóbánya</a:t>
            </a:r>
            <a:r>
              <a:rPr lang="en-US" sz="2400" b="0" i="0" dirty="0">
                <a:effectLst/>
              </a:rPr>
              <a:t> </a:t>
            </a:r>
            <a:r>
              <a:rPr lang="en-US" sz="2400" b="0" i="0" dirty="0" err="1">
                <a:effectLst/>
              </a:rPr>
              <a:t>egyike</a:t>
            </a:r>
            <a:r>
              <a:rPr lang="en-US" sz="2400" b="0" i="0" dirty="0">
                <a:effectLst/>
              </a:rPr>
              <a:t> </a:t>
            </a:r>
            <a:r>
              <a:rPr lang="en-US" sz="2400" b="0" i="0" u="none" strike="noStrike" dirty="0" err="1">
                <a:effectLst/>
                <a:hlinkClick r:id="rId3" tooltip="Erdél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Erdély</a:t>
            </a:r>
            <a:r>
              <a:rPr lang="en-US" sz="2400" b="0" i="0" dirty="0">
                <a:effectLst/>
              </a:rPr>
              <a:t> </a:t>
            </a:r>
            <a:r>
              <a:rPr lang="en-US" sz="2400" dirty="0" err="1"/>
              <a:t>legrégebbi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és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legismertebb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sóbányáinak</a:t>
            </a:r>
            <a:r>
              <a:rPr lang="en-US" sz="2400" b="0" i="0" dirty="0">
                <a:effectLst/>
              </a:rPr>
              <a:t>, a 20. </a:t>
            </a:r>
            <a:r>
              <a:rPr lang="en-US" sz="2400" b="0" i="0" dirty="0" err="1">
                <a:effectLst/>
              </a:rPr>
              <a:t>század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végétől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kezdve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fontos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turisztikai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célpont</a:t>
            </a:r>
            <a:r>
              <a:rPr lang="en-US" sz="2400" b="0" i="0" dirty="0">
                <a:effectLst/>
              </a:rPr>
              <a:t> </a:t>
            </a:r>
            <a:r>
              <a:rPr lang="en-US" sz="2400" b="0" i="0" u="none" strike="noStrike" dirty="0" err="1">
                <a:effectLst/>
                <a:hlinkClick r:id="rId4" tooltip="Románia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Romániában</a:t>
            </a:r>
            <a:r>
              <a:rPr lang="en-US" sz="2400" b="0" i="0" dirty="0">
                <a:effectLst/>
              </a:rPr>
              <a:t>. </a:t>
            </a:r>
            <a:r>
              <a:rPr lang="en-US" sz="2400" b="0" i="0" dirty="0" err="1">
                <a:effectLst/>
              </a:rPr>
              <a:t>Torda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környékén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már</a:t>
            </a:r>
            <a:r>
              <a:rPr lang="en-US" sz="2400" b="0" i="0" dirty="0">
                <a:effectLst/>
              </a:rPr>
              <a:t> a </a:t>
            </a:r>
            <a:r>
              <a:rPr lang="en-US" sz="2400" b="0" i="0" dirty="0" err="1">
                <a:effectLst/>
              </a:rPr>
              <a:t>római</a:t>
            </a:r>
            <a:r>
              <a:rPr lang="en-US" sz="2400" b="0" i="0" dirty="0">
                <a:effectLst/>
              </a:rPr>
              <a:t> korban is </a:t>
            </a:r>
            <a:r>
              <a:rPr lang="en-US" sz="2400" b="0" i="0" dirty="0" err="1">
                <a:effectLst/>
              </a:rPr>
              <a:t>bányásztak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sót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erre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utal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az</a:t>
            </a:r>
            <a:r>
              <a:rPr lang="en-US" sz="2400" b="0" i="0" dirty="0">
                <a:effectLst/>
              </a:rPr>
              <a:t> a </a:t>
            </a:r>
            <a:r>
              <a:rPr lang="en-US" sz="2400" b="0" i="0" dirty="0" err="1">
                <a:effectLst/>
              </a:rPr>
              <a:t>tény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hogy</a:t>
            </a:r>
            <a:r>
              <a:rPr lang="en-US" sz="2400" b="0" i="0" dirty="0">
                <a:effectLst/>
              </a:rPr>
              <a:t> a </a:t>
            </a:r>
            <a:r>
              <a:rPr lang="en-US" sz="2400" b="0" i="0" dirty="0" err="1">
                <a:effectLst/>
              </a:rPr>
              <a:t>város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melletti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fennsíkon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egy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terület</a:t>
            </a:r>
            <a:r>
              <a:rPr lang="en-US" sz="2400" b="0" i="0" dirty="0">
                <a:effectLst/>
              </a:rPr>
              <a:t> a „</a:t>
            </a:r>
            <a:r>
              <a:rPr lang="en-US" sz="2400" b="0" i="0" dirty="0" err="1">
                <a:effectLst/>
              </a:rPr>
              <a:t>római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bánya</a:t>
            </a:r>
            <a:r>
              <a:rPr lang="en-US" sz="2400" b="0" i="0" dirty="0">
                <a:effectLst/>
              </a:rPr>
              <a:t>” </a:t>
            </a:r>
            <a:r>
              <a:rPr lang="en-US" sz="2400" b="0" i="0" dirty="0" err="1">
                <a:effectLst/>
              </a:rPr>
              <a:t>nevet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viselte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84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81B7E10-DCC8-FF73-52EF-AEEB204078D9}"/>
              </a:ext>
            </a:extLst>
          </p:cNvPr>
          <p:cNvSpPr txBox="1"/>
          <p:nvPr/>
        </p:nvSpPr>
        <p:spPr>
          <a:xfrm>
            <a:off x="612476" y="2183367"/>
            <a:ext cx="101187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A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sóbánya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dirty="0" err="1">
                <a:latin typeface="Arial"/>
                <a:cs typeface="Arial"/>
                <a:hlinkClick r:id="rId2" tooltip="Torda"/>
              </a:rPr>
              <a:t>Tordától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északra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található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, a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Sósvölgy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északnyugati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lejtőjén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12507DC-AACE-5A99-2FC9-F350935BE912}"/>
              </a:ext>
            </a:extLst>
          </p:cNvPr>
          <p:cNvSpPr txBox="1"/>
          <p:nvPr/>
        </p:nvSpPr>
        <p:spPr>
          <a:xfrm>
            <a:off x="612476" y="2783457"/>
            <a:ext cx="113983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A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sóréteg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a </a:t>
            </a:r>
            <a:r>
              <a:rPr lang="en-US" dirty="0" err="1">
                <a:latin typeface="Arial"/>
                <a:cs typeface="Arial"/>
                <a:hlinkClick r:id="rId3" tooltip="Miocén"/>
              </a:rPr>
              <a:t>miocén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bádeni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korszakában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a </a:t>
            </a:r>
            <a:r>
              <a:rPr lang="en-US" dirty="0" err="1">
                <a:latin typeface="Arial"/>
                <a:cs typeface="Arial"/>
                <a:hlinkClick r:id="rId4" tooltip="Paratethys"/>
              </a:rPr>
              <a:t>Középső-Paratethys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medencéiben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tengervíz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bepárlódásával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rakódott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le,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majd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felgyűrődve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a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felszín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közelbe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/>
                <a:cs typeface="Arial"/>
              </a:rPr>
              <a:t>emelkedett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r>
              <a:rPr lang="en-US" dirty="0">
                <a:solidFill>
                  <a:srgbClr val="202122"/>
                </a:solidFill>
                <a:latin typeface="Arial"/>
                <a:cs typeface="Arial"/>
                <a:hlinkClick r:id="rId5"/>
              </a:rPr>
              <a:t>[</a:t>
            </a:r>
            <a:endParaRPr lang="en-US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290C6D8-A851-86C7-CD46-DF7E8EBF4F0E}"/>
              </a:ext>
            </a:extLst>
          </p:cNvPr>
          <p:cNvSpPr txBox="1"/>
          <p:nvPr/>
        </p:nvSpPr>
        <p:spPr>
          <a:xfrm>
            <a:off x="840250" y="608918"/>
            <a:ext cx="10942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dirty="0"/>
              <a:t>Földrajzi fekvése:</a:t>
            </a:r>
          </a:p>
        </p:txBody>
      </p:sp>
      <p:pic>
        <p:nvPicPr>
          <p:cNvPr id="1026" name="Picture 2" descr="Képtalálat a következőre: tordai sóbány fekvése">
            <a:extLst>
              <a:ext uri="{FF2B5EF4-FFF2-40B4-BE49-F238E27FC236}">
                <a16:creationId xmlns:a16="http://schemas.microsoft.com/office/drawing/2014/main" id="{267133B6-3511-DA17-1CD6-CB3375FCF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604" y="3619242"/>
            <a:ext cx="5613661" cy="313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66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2D57C94-6CF2-B54F-6210-6D6674B99CF8}"/>
              </a:ext>
            </a:extLst>
          </p:cNvPr>
          <p:cNvSpPr txBox="1"/>
          <p:nvPr/>
        </p:nvSpPr>
        <p:spPr>
          <a:xfrm>
            <a:off x="5516380" y="449705"/>
            <a:ext cx="2457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u="sng"/>
              <a:t>Turizmus: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58D519E-2E58-251D-A69A-A28672F29B54}"/>
              </a:ext>
            </a:extLst>
          </p:cNvPr>
          <p:cNvSpPr txBox="1"/>
          <p:nvPr/>
        </p:nvSpPr>
        <p:spPr>
          <a:xfrm>
            <a:off x="6289" y="1090882"/>
            <a:ext cx="7192573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2800" b="1" dirty="0">
                <a:ea typeface="+mn-lt"/>
                <a:cs typeface="+mn-lt"/>
              </a:rPr>
              <a:t>A sóbánya két csillaggal szerepel a </a:t>
            </a:r>
            <a:r>
              <a:rPr lang="hu-HU" sz="2800" b="1" dirty="0" err="1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Guide</a:t>
            </a:r>
            <a:r>
              <a:rPr lang="hu-HU" sz="2800" b="1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Michelinben</a:t>
            </a:r>
            <a:r>
              <a:rPr lang="hu-HU" sz="2800" b="1" dirty="0">
                <a:ea typeface="+mn-lt"/>
                <a:cs typeface="+mn-lt"/>
              </a:rPr>
              <a:t> az amerikai </a:t>
            </a:r>
            <a:r>
              <a:rPr lang="hu-HU" sz="2800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Business </a:t>
            </a:r>
            <a:r>
              <a:rPr lang="hu-HU" sz="2800" b="1" dirty="0" err="1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Insider</a:t>
            </a:r>
            <a:r>
              <a:rPr lang="hu-HU" sz="2800" b="1" dirty="0">
                <a:ea typeface="+mn-lt"/>
                <a:cs typeface="+mn-lt"/>
              </a:rPr>
              <a:t> hírportál pedig a világ 25 hihetetlen, ritkán látogatott, eldugott látványossága közé sorolta.</a:t>
            </a:r>
            <a:r>
              <a:rPr lang="hu-HU" sz="2800" b="1" baseline="30000" dirty="0">
                <a:ea typeface="+mn-lt"/>
                <a:cs typeface="+mn-lt"/>
              </a:rPr>
              <a:t> </a:t>
            </a:r>
            <a:r>
              <a:rPr lang="hu-HU" sz="2800" b="1" dirty="0">
                <a:ea typeface="+mn-lt"/>
                <a:cs typeface="+mn-lt"/>
              </a:rPr>
              <a:t>A felújítást követő első évben, 2010-ben a látogatók száma 375 404 volt2017-ben több mint 600 000,2018-ban mintegy 690 0002022-ben 527 653,2023-ban 601 627.</a:t>
            </a:r>
            <a:endParaRPr lang="hu-HU" dirty="0"/>
          </a:p>
        </p:txBody>
      </p:sp>
      <p:pic>
        <p:nvPicPr>
          <p:cNvPr id="4" name="Kép 3" descr="A felújított Tordai sóbánya | Érdekes Világ">
            <a:extLst>
              <a:ext uri="{FF2B5EF4-FFF2-40B4-BE49-F238E27FC236}">
                <a16:creationId xmlns:a16="http://schemas.microsoft.com/office/drawing/2014/main" id="{D39F15FB-26F7-8255-D35E-B91AF14E1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794" y="2395272"/>
            <a:ext cx="4999917" cy="414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 descr="Tordai sóbánya, a világ 25 leg-legjei között! | Bagyinszki Zoltán ...">
            <a:extLst>
              <a:ext uri="{FF2B5EF4-FFF2-40B4-BE49-F238E27FC236}">
                <a16:creationId xmlns:a16="http://schemas.microsoft.com/office/drawing/2014/main" id="{84489709-AFE8-1D97-850A-695C8F4002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77" b="-2"/>
          <a:stretch/>
        </p:blipFill>
        <p:spPr>
          <a:xfrm>
            <a:off x="0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00455D24-9CE4-0175-C6A1-61557B4C0042}"/>
              </a:ext>
            </a:extLst>
          </p:cNvPr>
          <p:cNvSpPr txBox="1"/>
          <p:nvPr/>
        </p:nvSpPr>
        <p:spPr>
          <a:xfrm>
            <a:off x="8775793" y="366509"/>
            <a:ext cx="3822189" cy="18999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u="sng">
                <a:latin typeface="+mj-lt"/>
                <a:ea typeface="+mj-ea"/>
                <a:cs typeface="+mj-cs"/>
              </a:rPr>
              <a:t>Leírása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>
              <a:latin typeface="+mj-lt"/>
              <a:ea typeface="+mj-ea"/>
              <a:cs typeface="+mj-cs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BE62771-B549-F01E-7165-BFA6BA98FE42}"/>
              </a:ext>
            </a:extLst>
          </p:cNvPr>
          <p:cNvSpPr txBox="1"/>
          <p:nvPr/>
        </p:nvSpPr>
        <p:spPr>
          <a:xfrm>
            <a:off x="6977917" y="1736404"/>
            <a:ext cx="5044263" cy="374276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Az 1870-ben </a:t>
            </a:r>
            <a:r>
              <a:rPr lang="en-US" sz="2800" dirty="0" err="1"/>
              <a:t>elkészült</a:t>
            </a:r>
            <a:r>
              <a:rPr lang="en-US" sz="2800" dirty="0"/>
              <a:t> Ferenc </a:t>
            </a:r>
            <a:r>
              <a:rPr lang="en-US" sz="2800" dirty="0" err="1"/>
              <a:t>József-galéria</a:t>
            </a:r>
            <a:r>
              <a:rPr lang="en-US" sz="2800" dirty="0"/>
              <a:t> 917 </a:t>
            </a:r>
            <a:r>
              <a:rPr lang="en-US" sz="2800" dirty="0" err="1"/>
              <a:t>méter</a:t>
            </a:r>
            <a:r>
              <a:rPr lang="en-US" sz="2800" dirty="0"/>
              <a:t> </a:t>
            </a:r>
            <a:r>
              <a:rPr lang="en-US" sz="2800" dirty="0" err="1"/>
              <a:t>hosszúságú</a:t>
            </a:r>
            <a:r>
              <a:rPr lang="en-US" sz="2800" dirty="0"/>
              <a:t>. Az </a:t>
            </a:r>
            <a:r>
              <a:rPr lang="en-US" sz="2800" dirty="0" err="1"/>
              <a:t>első</a:t>
            </a:r>
            <a:r>
              <a:rPr lang="en-US" sz="2800" dirty="0"/>
              <a:t> 529 </a:t>
            </a:r>
            <a:r>
              <a:rPr lang="en-US" sz="2800" dirty="0" err="1"/>
              <a:t>méter</a:t>
            </a:r>
            <a:r>
              <a:rPr lang="en-US" sz="2800" dirty="0"/>
              <a:t> </a:t>
            </a:r>
            <a:r>
              <a:rPr lang="en-US" sz="2800" dirty="0" err="1"/>
              <a:t>meszes-agyagos</a:t>
            </a:r>
            <a:r>
              <a:rPr lang="en-US" sz="2800" dirty="0"/>
              <a:t> </a:t>
            </a:r>
            <a:r>
              <a:rPr lang="en-US" sz="2800" dirty="0" err="1"/>
              <a:t>kőzeten</a:t>
            </a:r>
            <a:r>
              <a:rPr lang="en-US" sz="2800" dirty="0"/>
              <a:t> </a:t>
            </a:r>
            <a:r>
              <a:rPr lang="en-US" sz="2800" dirty="0" err="1"/>
              <a:t>halad</a:t>
            </a:r>
            <a:r>
              <a:rPr lang="en-US" sz="2800" dirty="0"/>
              <a:t> </a:t>
            </a:r>
            <a:r>
              <a:rPr lang="en-US" sz="2800" dirty="0" err="1"/>
              <a:t>át</a:t>
            </a:r>
            <a:r>
              <a:rPr lang="en-US" sz="2800" dirty="0"/>
              <a:t>, </a:t>
            </a:r>
            <a:r>
              <a:rPr lang="en-US" sz="2800" dirty="0" err="1"/>
              <a:t>és</a:t>
            </a:r>
            <a:r>
              <a:rPr lang="en-US" sz="2800" dirty="0"/>
              <a:t> </a:t>
            </a:r>
            <a:r>
              <a:rPr lang="en-US" sz="2800" dirty="0" err="1"/>
              <a:t>kőfallal</a:t>
            </a:r>
            <a:r>
              <a:rPr lang="en-US" sz="2800" dirty="0"/>
              <a:t> van </a:t>
            </a:r>
            <a:r>
              <a:rPr lang="en-US" sz="2800" dirty="0" err="1"/>
              <a:t>megerősítve</a:t>
            </a:r>
            <a:r>
              <a:rPr lang="en-US" sz="2800" dirty="0"/>
              <a:t>. A </a:t>
            </a:r>
            <a:r>
              <a:rPr lang="en-US" sz="2800" dirty="0" err="1"/>
              <a:t>bal</a:t>
            </a:r>
            <a:r>
              <a:rPr lang="en-US" sz="2800" dirty="0"/>
              <a:t> </a:t>
            </a:r>
            <a:r>
              <a:rPr lang="en-US" sz="2800" dirty="0" err="1"/>
              <a:t>oldalon</a:t>
            </a:r>
            <a:r>
              <a:rPr lang="en-US" sz="2800" dirty="0"/>
              <a:t> 10 </a:t>
            </a:r>
            <a:r>
              <a:rPr lang="en-US" sz="2800" dirty="0" err="1"/>
              <a:t>ölenként</a:t>
            </a:r>
            <a:r>
              <a:rPr lang="en-US" sz="2800" dirty="0"/>
              <a:t> (18,9 </a:t>
            </a:r>
            <a:r>
              <a:rPr lang="en-US" sz="2800" dirty="0" err="1"/>
              <a:t>méter</a:t>
            </a:r>
            <a:r>
              <a:rPr lang="en-US" sz="2800" dirty="0"/>
              <a:t>) </a:t>
            </a:r>
            <a:r>
              <a:rPr lang="en-US" sz="2800" dirty="0" err="1"/>
              <a:t>egy-egy</a:t>
            </a:r>
            <a:r>
              <a:rPr lang="en-US" sz="2800" dirty="0"/>
              <a:t> </a:t>
            </a:r>
            <a:r>
              <a:rPr lang="en-US" sz="2800" dirty="0" err="1"/>
              <a:t>kőlap</a:t>
            </a:r>
            <a:r>
              <a:rPr lang="en-US" sz="2800" dirty="0"/>
              <a:t> </a:t>
            </a:r>
            <a:r>
              <a:rPr lang="en-US" sz="2800" dirty="0" err="1"/>
              <a:t>található</a:t>
            </a:r>
            <a:r>
              <a:rPr lang="en-US" sz="2800" dirty="0"/>
              <a:t>; </a:t>
            </a:r>
            <a:r>
              <a:rPr lang="en-US" sz="2800" dirty="0" err="1"/>
              <a:t>ezzel</a:t>
            </a:r>
            <a:r>
              <a:rPr lang="en-US" sz="2800" dirty="0"/>
              <a:t> </a:t>
            </a:r>
            <a:r>
              <a:rPr lang="en-US" sz="2800" dirty="0" err="1"/>
              <a:t>mérték</a:t>
            </a:r>
            <a:r>
              <a:rPr lang="en-US" sz="2800" dirty="0"/>
              <a:t> a </a:t>
            </a:r>
            <a:r>
              <a:rPr lang="en-US" sz="2800" dirty="0" err="1"/>
              <a:t>távolságot</a:t>
            </a:r>
            <a:r>
              <a:rPr lang="en-US" sz="2800" dirty="0"/>
              <a:t>.</a:t>
            </a:r>
            <a:r>
              <a:rPr lang="en-US" sz="2800" baseline="30000" dirty="0">
                <a:hlinkClick r:id="rId3"/>
              </a:rPr>
              <a:t>[22]</a:t>
            </a:r>
            <a:r>
              <a:rPr lang="en-US" sz="2800" dirty="0"/>
              <a:t> A </a:t>
            </a:r>
            <a:r>
              <a:rPr lang="en-US" sz="2800" dirty="0" err="1"/>
              <a:t>galéria</a:t>
            </a:r>
            <a:r>
              <a:rPr lang="en-US" sz="2800" dirty="0"/>
              <a:t> </a:t>
            </a:r>
            <a:r>
              <a:rPr lang="en-US" sz="2800" dirty="0" err="1"/>
              <a:t>falai</a:t>
            </a:r>
            <a:r>
              <a:rPr lang="en-US" sz="2800" dirty="0"/>
              <a:t> </a:t>
            </a:r>
            <a:r>
              <a:rPr lang="en-US" sz="2800" dirty="0" err="1"/>
              <a:t>feketék</a:t>
            </a:r>
            <a:r>
              <a:rPr lang="en-US" sz="2800" dirty="0"/>
              <a:t> a </a:t>
            </a:r>
            <a:r>
              <a:rPr lang="en-US" sz="2800" dirty="0" err="1"/>
              <a:t>régen</a:t>
            </a:r>
            <a:r>
              <a:rPr lang="en-US" sz="2800" dirty="0"/>
              <a:t> </a:t>
            </a:r>
            <a:r>
              <a:rPr lang="en-US" sz="2800" dirty="0" err="1"/>
              <a:t>világításra</a:t>
            </a:r>
            <a:r>
              <a:rPr lang="en-US" sz="2800" dirty="0"/>
              <a:t> </a:t>
            </a:r>
            <a:r>
              <a:rPr lang="en-US" sz="2800" dirty="0" err="1"/>
              <a:t>használt</a:t>
            </a:r>
            <a:r>
              <a:rPr lang="en-US" sz="2800" dirty="0"/>
              <a:t> </a:t>
            </a:r>
            <a:r>
              <a:rPr lang="en-US" sz="2800" dirty="0" err="1"/>
              <a:t>fáklyák</a:t>
            </a:r>
            <a:r>
              <a:rPr lang="en-US" sz="2800" dirty="0"/>
              <a:t> </a:t>
            </a:r>
            <a:r>
              <a:rPr lang="en-US" sz="2800" dirty="0" err="1"/>
              <a:t>füstjétől</a:t>
            </a:r>
            <a:r>
              <a:rPr lang="en-US" sz="2800" dirty="0"/>
              <a:t>.</a:t>
            </a:r>
            <a:r>
              <a:rPr lang="en-US" sz="2800" baseline="30000" dirty="0">
                <a:hlinkClick r:id="rId4"/>
              </a:rPr>
              <a:t>[23]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0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A1A0B53-5604-C11E-43D4-9B73B7B853AE}"/>
              </a:ext>
            </a:extLst>
          </p:cNvPr>
          <p:cNvSpPr txBox="1"/>
          <p:nvPr/>
        </p:nvSpPr>
        <p:spPr>
          <a:xfrm>
            <a:off x="3300042" y="2839440"/>
            <a:ext cx="5797421" cy="76944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hu-HU" sz="4400" b="1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5030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7900EE3B7402C4C9788E5C8521136F1" ma:contentTypeVersion="4" ma:contentTypeDescription="Új dokumentum létrehozása." ma:contentTypeScope="" ma:versionID="e12da54da093202e2632f04c7dd8cc75">
  <xsd:schema xmlns:xsd="http://www.w3.org/2001/XMLSchema" xmlns:xs="http://www.w3.org/2001/XMLSchema" xmlns:p="http://schemas.microsoft.com/office/2006/metadata/properties" xmlns:ns2="fc324fe8-8475-43a4-aa94-48a1b336d438" targetNamespace="http://schemas.microsoft.com/office/2006/metadata/properties" ma:root="true" ma:fieldsID="128080cc219be1f54b4b3907722bb35c" ns2:_="">
    <xsd:import namespace="fc324fe8-8475-43a4-aa94-48a1b336d4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324fe8-8475-43a4-aa94-48a1b336d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DE2564-1E5A-41D6-B34D-C6DA8D021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324fe8-8475-43a4-aa94-48a1b336d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17429A-492B-410D-87D2-8C771DA4D258}">
  <ds:schemaRefs>
    <ds:schemaRef ds:uri="http://purl.org/dc/elements/1.1/"/>
    <ds:schemaRef ds:uri="http://www.w3.org/XML/1998/namespace"/>
    <ds:schemaRef ds:uri="http://schemas.microsoft.com/office/2006/documentManagement/types"/>
    <ds:schemaRef ds:uri="ae6617a5-f8c3-4d31-a050-69b525d02a4b"/>
    <ds:schemaRef ds:uri="http://schemas.openxmlformats.org/package/2006/metadata/core-properties"/>
    <ds:schemaRef ds:uri="http://schemas.microsoft.com/office/2006/metadata/properties"/>
    <ds:schemaRef ds:uri="a1bf3b87-455c-4918-8b5e-0739048a6ff4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E0375F-1038-4888-ACFF-F49F9ABB3E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</Words>
  <Application>Microsoft Office PowerPoint</Application>
  <PresentationFormat>Szélesvásznú</PresentationFormat>
  <Paragraphs>11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Office-téma</vt:lpstr>
      <vt:lpstr>Tordai sóbánya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Nyitrai Viktória Brigitta</dc:creator>
  <cp:lastModifiedBy>tanar</cp:lastModifiedBy>
  <cp:revision>5</cp:revision>
  <dcterms:created xsi:type="dcterms:W3CDTF">2024-05-20T13:52:04Z</dcterms:created>
  <dcterms:modified xsi:type="dcterms:W3CDTF">2025-04-28T17:44:59Z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0x01010097900EE3B7402C4C9788E5C8521136F1</vt:lpwstr>
  </property>
</Properties>
</file>