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8C0A48-5F7E-4488-B683-B0F2C743C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E74858C-1EBE-4163-9646-04C379CCB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AEC0253-8F96-4CBF-8FB0-A21E47967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B45001-EB65-4EC3-B574-2C6C3AE89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5EC9C86-CED1-49CE-9C12-4BFCD1FD1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216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10157D-0042-468B-BCB0-FCC4BFEDF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AA5B933-AA1B-440D-B2A4-2475EDAFD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DFAE37-7908-4406-A014-ACCB8D700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7AC3C8A-2AF1-4783-B8C3-D82FFCF2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080B824-3273-4C60-93C3-7BEFA50EF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650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4C0C1EB-FB3F-4453-9EC1-1F78836DD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52CB00A-B169-4931-BE60-EF37B7FFF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BFEEB05-A174-49D1-846C-174049B44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441F28F-D9CA-4816-9D11-FB754E141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7353F38-0089-406B-B66B-8C7EC880D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04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B6984D-C011-40A0-B91E-48165DB22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A3E625-15A0-42AB-B0A3-40D019CA4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A24EBC-5B0D-4105-A320-BAB4E6F19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30EE55E-43C6-483E-A22A-825D7CDE4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2BB92FF-EDA9-4EEA-BDE4-7D33AB35C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4541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E980E2-FDA6-4CA1-B461-878BCDA8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DDFBFFB-B456-429D-9F7D-7F0CE77BF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D52949E-A077-4B70-B9AE-C5C08A489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66CD35-2A78-4874-A0F7-11F61A90A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2BAD40A-BA5E-4FF9-B006-5ED65E41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314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4736F6-1861-4E8C-9B04-3BFF1BA6A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05530E-DAEA-46D3-A62B-BC44D8095F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60FC4D7-4FD6-4F58-AB6A-6BD3666EF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525480D-A341-4787-AE47-DCB6B66A8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A611694-0A52-432B-817B-57DBB5358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260A772-0C0C-4C82-B2E8-75371435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666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8A2D8B-61D8-452A-B189-3E8F5AB26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C67DC6B-07D2-4A81-806D-D0DE28DC5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A2754A0-7B45-418A-A257-5E31DBAF7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AA9E33D-0098-48FE-B43D-047AA703DD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7F6D79C-E2A3-459B-AF75-4E76AFC573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0F6DD1C-6ADD-43CF-810B-038F4E72B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BD252C27-5D80-477E-9CB7-57AC69CA9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F3E44FC-BC80-4B64-BEB8-EC333BE43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4120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C5EFFC-20B0-40EE-B05D-A981D7486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1A711980-D4B4-4536-8093-C0B8620C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8D2CEB2-893D-4FFA-AB02-91130938A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618EF6D-47D3-4EE6-87C0-B97D2564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249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42C2AAF-E1E7-476F-B757-C946A99BE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2C0DF3B-330B-4B7A-B391-E6F4C9BA0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8B1FCAC-BC02-4A16-B405-0B7800BB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2034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0553F-ADFA-46ED-A723-C0AA94D26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C7F40A-E103-4039-895E-447C72A2A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CC775DE-1547-4294-A6C7-A4C222ABB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29EB590-7973-435D-AC75-29D9BE00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3E1DB34-5852-4660-85B3-3A9797A0C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6966BC0-0DD4-41F2-BDD5-A6EBE5F4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7414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43B6B2-5341-4355-9C17-6F0B6A3B7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185DC75-1044-47C2-9ACD-C5CCCAC741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DA4013E-1FD5-4C4D-8F34-CBC0BAC1F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772692B-187C-4D5C-803A-5BDE8E9EA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C819D9C-D784-4643-8F4A-E67CA1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6E03878-4810-4FA0-A7DA-47FDB3A1A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243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2C8D46A-3033-47E0-82A4-EB8F698FF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9FAA41E-05A5-420B-80DA-EA04C253C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603BF6-5638-478A-B994-9DC6C95C40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F5119-CC33-4CDF-95DB-605FA8749EE6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EC1BEF4-118C-40B1-9949-D9A337A72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C0BA112-9AB0-4034-BCE0-D01167745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52BD-CE42-417B-98E3-8494F8AB2F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005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26000">
              <a:schemeClr val="bg1">
                <a:lumMod val="75000"/>
              </a:schemeClr>
            </a:gs>
            <a:gs pos="51000">
              <a:srgbClr val="99A393"/>
            </a:gs>
            <a:gs pos="74000">
              <a:srgbClr val="547041"/>
            </a:gs>
            <a:gs pos="97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5FFB05-F8B5-4FF7-BF86-405B767ED1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8000" b="1" i="1" dirty="0"/>
              <a:t>Erdély hírességei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00A6F19-A5BC-400C-B326-81EFF7C92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7006"/>
            <a:ext cx="9144000" cy="1655762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9563063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30000">
              <a:schemeClr val="accent2">
                <a:lumMod val="60000"/>
                <a:lumOff val="40000"/>
              </a:schemeClr>
            </a:gs>
            <a:gs pos="13000">
              <a:schemeClr val="accent2">
                <a:lumMod val="40000"/>
                <a:lumOff val="60000"/>
              </a:schemeClr>
            </a:gs>
            <a:gs pos="84000">
              <a:srgbClr val="FF0000"/>
            </a:gs>
            <a:gs pos="52000">
              <a:schemeClr val="accent2"/>
            </a:gs>
            <a:gs pos="100000">
              <a:srgbClr val="C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6B3D8203-171C-89DE-F290-178FEFD85882}"/>
              </a:ext>
            </a:extLst>
          </p:cNvPr>
          <p:cNvSpPr txBox="1"/>
          <p:nvPr/>
        </p:nvSpPr>
        <p:spPr>
          <a:xfrm>
            <a:off x="2054772" y="2459088"/>
            <a:ext cx="80824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Köszönjük a figyelmet!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5006968-F2E0-0A53-966A-AC897026CB6B}"/>
              </a:ext>
            </a:extLst>
          </p:cNvPr>
          <p:cNvSpPr txBox="1"/>
          <p:nvPr/>
        </p:nvSpPr>
        <p:spPr>
          <a:xfrm>
            <a:off x="9097025" y="3300306"/>
            <a:ext cx="3468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/>
              <a:t>-MI-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354C691-CC29-E609-FEBB-CD491AE2D4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29"/>
          <a:stretch/>
        </p:blipFill>
        <p:spPr>
          <a:xfrm>
            <a:off x="1101122" y="3879922"/>
            <a:ext cx="3272289" cy="2533650"/>
          </a:xfrm>
          <a:prstGeom prst="rect">
            <a:avLst/>
          </a:prstGeom>
        </p:spPr>
      </p:pic>
      <p:pic>
        <p:nvPicPr>
          <p:cNvPr id="1028" name="Picture 4" descr="Funniest Cats and Dogs 🐶🐱 | Funny Animal Videos #30 - YouTube">
            <a:extLst>
              <a:ext uri="{FF2B5EF4-FFF2-40B4-BE49-F238E27FC236}">
                <a16:creationId xmlns:a16="http://schemas.microsoft.com/office/drawing/2014/main" id="{2863C599-C95D-5EB9-0DB5-576A6776D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204" y="243887"/>
            <a:ext cx="3755678" cy="211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FD8EF789-03E6-EE3A-EC55-3B6204D1E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622" y="4042363"/>
            <a:ext cx="2143125" cy="257175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4BC5DBFF-C1CE-2C49-866D-F914D0425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9983" y="263653"/>
            <a:ext cx="39624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6170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chemeClr val="accent2">
                <a:lumMod val="20000"/>
                <a:lumOff val="80000"/>
              </a:schemeClr>
            </a:gs>
            <a:gs pos="21000">
              <a:schemeClr val="accent2">
                <a:lumMod val="40000"/>
                <a:lumOff val="60000"/>
              </a:schemeClr>
            </a:gs>
            <a:gs pos="65000">
              <a:srgbClr val="A79263"/>
            </a:gs>
            <a:gs pos="44000">
              <a:schemeClr val="accent2">
                <a:lumMod val="60000"/>
                <a:lumOff val="40000"/>
              </a:schemeClr>
            </a:gs>
            <a:gs pos="81000">
              <a:srgbClr val="547041"/>
            </a:gs>
            <a:gs pos="97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97F3505A-E2DF-43A0-AB3E-9EB62246E9C8}"/>
              </a:ext>
            </a:extLst>
          </p:cNvPr>
          <p:cNvSpPr txBox="1"/>
          <p:nvPr/>
        </p:nvSpPr>
        <p:spPr>
          <a:xfrm>
            <a:off x="697584" y="612741"/>
            <a:ext cx="112367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-</a:t>
            </a:r>
            <a:r>
              <a:rPr lang="hu-HU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Szent László</a:t>
            </a:r>
            <a:r>
              <a:rPr lang="hu-HU" sz="3600" dirty="0"/>
              <a:t> az Árpád-ház egyik legismertebb uralkodója volt </a:t>
            </a:r>
          </a:p>
          <a:p>
            <a:r>
              <a:rPr lang="hu-HU" sz="3600" dirty="0"/>
              <a:t>-1077–1095 között uralkodott, erős és igazságos királyként tartották számon </a:t>
            </a:r>
          </a:p>
          <a:p>
            <a:r>
              <a:rPr lang="hu-HU" sz="3600" dirty="0"/>
              <a:t>-Törvényeivel megszilárdította a rendet és védte a magántulajdont </a:t>
            </a:r>
          </a:p>
          <a:p>
            <a:r>
              <a:rPr lang="hu-HU" sz="3600" dirty="0"/>
              <a:t>-Harcolt a betörő kunok ellen, legendák szólnak hősi tetteiről </a:t>
            </a:r>
          </a:p>
          <a:p>
            <a:r>
              <a:rPr lang="hu-HU" sz="3600" dirty="0"/>
              <a:t>-1192-ben szentté avatták, a lovagkirály eszményének jelképe lett </a:t>
            </a:r>
          </a:p>
        </p:txBody>
      </p:sp>
    </p:spTree>
    <p:extLst>
      <p:ext uri="{BB962C8B-B14F-4D97-AF65-F5344CB8AC3E}">
        <p14:creationId xmlns:p14="http://schemas.microsoft.com/office/powerpoint/2010/main" val="36000028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chemeClr val="accent2">
                <a:lumMod val="20000"/>
                <a:lumOff val="80000"/>
              </a:schemeClr>
            </a:gs>
            <a:gs pos="21000">
              <a:schemeClr val="accent2">
                <a:lumMod val="40000"/>
                <a:lumOff val="60000"/>
              </a:schemeClr>
            </a:gs>
            <a:gs pos="65000">
              <a:srgbClr val="A79263"/>
            </a:gs>
            <a:gs pos="44000">
              <a:schemeClr val="accent2">
                <a:lumMod val="60000"/>
                <a:lumOff val="40000"/>
              </a:schemeClr>
            </a:gs>
            <a:gs pos="81000">
              <a:srgbClr val="547041"/>
            </a:gs>
            <a:gs pos="97000">
              <a:schemeClr val="accent6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3E4CC30B-6BF9-49B7-9E2D-5B440AA2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i="1" dirty="0"/>
              <a:t>NAGYVÁRAD</a:t>
            </a:r>
            <a:br>
              <a:rPr lang="hu-HU" dirty="0"/>
            </a:br>
            <a:r>
              <a:rPr lang="hu-HU" dirty="0"/>
              <a:t>Szent László hermája</a:t>
            </a:r>
          </a:p>
        </p:txBody>
      </p:sp>
      <p:pic>
        <p:nvPicPr>
          <p:cNvPr id="10" name="Tartalom helye 9">
            <a:extLst>
              <a:ext uri="{FF2B5EF4-FFF2-40B4-BE49-F238E27FC236}">
                <a16:creationId xmlns:a16="http://schemas.microsoft.com/office/drawing/2014/main" id="{F29230C0-70BF-487A-B28C-7884BBE37FF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12" name="Tartalom helye 11">
            <a:extLst>
              <a:ext uri="{FF2B5EF4-FFF2-40B4-BE49-F238E27FC236}">
                <a16:creationId xmlns:a16="http://schemas.microsoft.com/office/drawing/2014/main" id="{2203497A-F67E-4937-941E-2A46CE91A3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479199"/>
            <a:ext cx="5181600" cy="3044190"/>
          </a:xfrm>
        </p:spPr>
      </p:pic>
    </p:spTree>
    <p:extLst>
      <p:ext uri="{BB962C8B-B14F-4D97-AF65-F5344CB8AC3E}">
        <p14:creationId xmlns:p14="http://schemas.microsoft.com/office/powerpoint/2010/main" val="269307619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chemeClr val="accent4">
                <a:lumMod val="40000"/>
                <a:lumOff val="60000"/>
              </a:schemeClr>
            </a:gs>
            <a:gs pos="58000">
              <a:schemeClr val="accent4"/>
            </a:gs>
            <a:gs pos="36000">
              <a:schemeClr val="accent4">
                <a:lumMod val="60000"/>
                <a:lumOff val="40000"/>
              </a:schemeClr>
            </a:gs>
            <a:gs pos="77000">
              <a:schemeClr val="accent4">
                <a:lumMod val="75000"/>
              </a:schemeClr>
            </a:gs>
            <a:gs pos="100000">
              <a:schemeClr val="accent4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CAD0EFC7-A52A-4D1E-94B9-C3439ED3E354}"/>
              </a:ext>
            </a:extLst>
          </p:cNvPr>
          <p:cNvSpPr txBox="1"/>
          <p:nvPr/>
        </p:nvSpPr>
        <p:spPr>
          <a:xfrm>
            <a:off x="1470656" y="889843"/>
            <a:ext cx="92506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-Tamási Áron</a:t>
            </a:r>
            <a:r>
              <a:rPr lang="hu-HU" sz="3600" dirty="0"/>
              <a:t> erdélyi magyar író, a 20. századi irodalom jelentős alakja </a:t>
            </a:r>
          </a:p>
          <a:p>
            <a:r>
              <a:rPr lang="hu-HU" sz="3600" dirty="0"/>
              <a:t>-1897-ben született </a:t>
            </a:r>
            <a:r>
              <a:rPr lang="hu-HU" sz="3600" dirty="0" err="1"/>
              <a:t>Farkaslakán</a:t>
            </a:r>
            <a:r>
              <a:rPr lang="hu-HU" sz="3600" dirty="0"/>
              <a:t>, székely származású volt </a:t>
            </a:r>
          </a:p>
          <a:p>
            <a:r>
              <a:rPr lang="hu-HU" sz="3600" dirty="0"/>
              <a:t>-Műveiben a székely emberek életét, gondolkodását és hagyományait ábrázolta </a:t>
            </a:r>
          </a:p>
          <a:p>
            <a:r>
              <a:rPr lang="hu-HU" sz="3600" dirty="0"/>
              <a:t>-Leghíresebb műve az Ábel a rengetegben </a:t>
            </a:r>
          </a:p>
          <a:p>
            <a:r>
              <a:rPr lang="hu-HU" sz="3600" dirty="0"/>
              <a:t>-Egyedi, népies nyelvezete és humora miatt vált ismertté </a:t>
            </a:r>
          </a:p>
        </p:txBody>
      </p:sp>
    </p:spTree>
    <p:extLst>
      <p:ext uri="{BB962C8B-B14F-4D97-AF65-F5344CB8AC3E}">
        <p14:creationId xmlns:p14="http://schemas.microsoft.com/office/powerpoint/2010/main" val="130509843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chemeClr val="accent4">
                <a:lumMod val="40000"/>
                <a:lumOff val="60000"/>
              </a:schemeClr>
            </a:gs>
            <a:gs pos="58000">
              <a:schemeClr val="accent4"/>
            </a:gs>
            <a:gs pos="36000">
              <a:schemeClr val="accent4">
                <a:lumMod val="60000"/>
                <a:lumOff val="40000"/>
              </a:schemeClr>
            </a:gs>
            <a:gs pos="77000">
              <a:schemeClr val="accent4">
                <a:lumMod val="75000"/>
              </a:schemeClr>
            </a:gs>
            <a:gs pos="100000">
              <a:schemeClr val="accent4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E7696D-3181-4543-8A4F-A7D8F16A5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i="1" dirty="0" err="1"/>
              <a:t>Farkaslaka</a:t>
            </a:r>
            <a:br>
              <a:rPr lang="hu-HU" dirty="0"/>
            </a:br>
            <a:r>
              <a:rPr lang="hu-HU" u="sng" dirty="0"/>
              <a:t>Tamási Áron</a:t>
            </a:r>
            <a:r>
              <a:rPr lang="hu-HU" dirty="0"/>
              <a:t> emlékház</a:t>
            </a:r>
          </a:p>
        </p:txBody>
      </p:sp>
      <p:pic>
        <p:nvPicPr>
          <p:cNvPr id="1026" name="Picture 2" descr="Tamási Áron emlékház - Képek, Leírás, Vélemények - Szallas.hu programok">
            <a:extLst>
              <a:ext uri="{FF2B5EF4-FFF2-40B4-BE49-F238E27FC236}">
                <a16:creationId xmlns:a16="http://schemas.microsoft.com/office/drawing/2014/main" id="{DCB32303-8FDF-4875-9824-C3830CC6347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82" y="1937842"/>
            <a:ext cx="5926318" cy="403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amási Áron emlékház | Borvizek Földje">
            <a:extLst>
              <a:ext uri="{FF2B5EF4-FFF2-40B4-BE49-F238E27FC236}">
                <a16:creationId xmlns:a16="http://schemas.microsoft.com/office/drawing/2014/main" id="{874DD720-D51A-4B9C-A7E1-5F2A60E3C28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937842"/>
            <a:ext cx="5740279" cy="403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16928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34000">
              <a:schemeClr val="accent1">
                <a:lumMod val="60000"/>
                <a:lumOff val="40000"/>
              </a:schemeClr>
            </a:gs>
            <a:gs pos="19000">
              <a:schemeClr val="accent1">
                <a:lumMod val="60000"/>
                <a:lumOff val="40000"/>
              </a:schemeClr>
            </a:gs>
            <a:gs pos="70000">
              <a:schemeClr val="accent1">
                <a:lumMod val="75000"/>
              </a:schemeClr>
            </a:gs>
            <a:gs pos="88000">
              <a:schemeClr val="accent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5A6E3D10-528D-4DD3-93BA-C50683387006}"/>
              </a:ext>
            </a:extLst>
          </p:cNvPr>
          <p:cNvSpPr txBox="1"/>
          <p:nvPr/>
        </p:nvSpPr>
        <p:spPr>
          <a:xfrm>
            <a:off x="2050763" y="612844"/>
            <a:ext cx="80904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-Orbán Balázs</a:t>
            </a:r>
            <a:r>
              <a:rPr lang="hu-HU" sz="3600" dirty="0"/>
              <a:t> a „legnagyobb székelyként” ismert tudós és utazó </a:t>
            </a:r>
          </a:p>
          <a:p>
            <a:r>
              <a:rPr lang="hu-HU" sz="3600" dirty="0"/>
              <a:t>-1829-ben született </a:t>
            </a:r>
            <a:r>
              <a:rPr lang="hu-HU" sz="3600" dirty="0" err="1"/>
              <a:t>Lengyelfalván</a:t>
            </a:r>
            <a:r>
              <a:rPr lang="hu-HU" sz="3600" dirty="0"/>
              <a:t> (Székelyföldön) </a:t>
            </a:r>
          </a:p>
          <a:p>
            <a:r>
              <a:rPr lang="hu-HU" sz="3600" dirty="0"/>
              <a:t>-Bejárta Székelyföldet, és részletesen leírta annak történetét, néprajzát </a:t>
            </a:r>
          </a:p>
          <a:p>
            <a:r>
              <a:rPr lang="hu-HU" sz="3600" dirty="0"/>
              <a:t>-Fő műve a </a:t>
            </a:r>
            <a:r>
              <a:rPr lang="hu-HU" sz="3600" dirty="0" err="1"/>
              <a:t>A</a:t>
            </a:r>
            <a:r>
              <a:rPr lang="hu-HU" sz="3600" dirty="0"/>
              <a:t> Székelyföld leírása </a:t>
            </a:r>
          </a:p>
          <a:p>
            <a:r>
              <a:rPr lang="hu-HU" sz="3600" dirty="0"/>
              <a:t>-Jelentős szerepe volt a székely hagyományok és emlékek megőrzésében </a:t>
            </a:r>
          </a:p>
          <a:p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300591840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34000">
              <a:schemeClr val="accent1">
                <a:lumMod val="60000"/>
                <a:lumOff val="40000"/>
              </a:schemeClr>
            </a:gs>
            <a:gs pos="19000">
              <a:schemeClr val="accent1">
                <a:lumMod val="60000"/>
                <a:lumOff val="40000"/>
              </a:schemeClr>
            </a:gs>
            <a:gs pos="70000">
              <a:schemeClr val="accent1">
                <a:lumMod val="75000"/>
              </a:schemeClr>
            </a:gs>
            <a:gs pos="88000">
              <a:schemeClr val="accent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0AC7C5-D87D-40AC-B679-F60F0C14E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Orbán Balázs sírja</a:t>
            </a:r>
          </a:p>
        </p:txBody>
      </p:sp>
      <p:pic>
        <p:nvPicPr>
          <p:cNvPr id="2050" name="Picture 2" descr="Fényképe az 1860-as évekből">
            <a:extLst>
              <a:ext uri="{FF2B5EF4-FFF2-40B4-BE49-F238E27FC236}">
                <a16:creationId xmlns:a16="http://schemas.microsoft.com/office/drawing/2014/main" id="{7FE6B9B3-6BE3-46A4-AB33-71ED8AD7DA1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53564"/>
            <a:ext cx="4525652" cy="434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rbán Balázs sírja – Térj haza, vándor!">
            <a:extLst>
              <a:ext uri="{FF2B5EF4-FFF2-40B4-BE49-F238E27FC236}">
                <a16:creationId xmlns:a16="http://schemas.microsoft.com/office/drawing/2014/main" id="{6300910D-FA60-4AD9-9292-3D30FFD0593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221" y="1878328"/>
            <a:ext cx="5997487" cy="399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26400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37000">
              <a:schemeClr val="accent2">
                <a:lumMod val="60000"/>
                <a:lumOff val="40000"/>
              </a:schemeClr>
            </a:gs>
            <a:gs pos="19000">
              <a:schemeClr val="accent2">
                <a:lumMod val="40000"/>
                <a:lumOff val="60000"/>
              </a:schemeClr>
            </a:gs>
            <a:gs pos="78000">
              <a:schemeClr val="accent2">
                <a:lumMod val="75000"/>
              </a:schemeClr>
            </a:gs>
            <a:gs pos="60000">
              <a:schemeClr val="accent2"/>
            </a:gs>
            <a:gs pos="100000">
              <a:schemeClr val="accent2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1A91F873-B823-4715-BEF2-056FCAF6E019}"/>
              </a:ext>
            </a:extLst>
          </p:cNvPr>
          <p:cNvSpPr txBox="1"/>
          <p:nvPr/>
        </p:nvSpPr>
        <p:spPr>
          <a:xfrm>
            <a:off x="1860331" y="612844"/>
            <a:ext cx="847133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-Benedek Elek</a:t>
            </a:r>
            <a:r>
              <a:rPr lang="hu-HU" sz="3600" dirty="0"/>
              <a:t> író, mesemondó, „a nagy mesemondóként” ismert </a:t>
            </a:r>
          </a:p>
          <a:p>
            <a:r>
              <a:rPr lang="hu-HU" sz="3600" dirty="0"/>
              <a:t>-1859-ben született Kisbaconban (Erdély) </a:t>
            </a:r>
          </a:p>
          <a:p>
            <a:r>
              <a:rPr lang="hu-HU" sz="3600" dirty="0"/>
              <a:t>-Magyar népmeséket gyűjtött, feldolgozott és népszerűsített </a:t>
            </a:r>
          </a:p>
          <a:p>
            <a:r>
              <a:rPr lang="hu-HU" sz="3600" dirty="0"/>
              <a:t>-Leghíresebb művei közé tartozik a Magyar mese- és mondavilág </a:t>
            </a:r>
          </a:p>
          <a:p>
            <a:r>
              <a:rPr lang="hu-HU" sz="3600" dirty="0"/>
              <a:t>-Fontos szerepe volt a gyermekirodalom és a magyar mesehagyomány megőrzésében </a:t>
            </a:r>
          </a:p>
          <a:p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278420235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37000">
              <a:schemeClr val="accent2">
                <a:lumMod val="60000"/>
                <a:lumOff val="40000"/>
              </a:schemeClr>
            </a:gs>
            <a:gs pos="19000">
              <a:schemeClr val="accent2">
                <a:lumMod val="40000"/>
                <a:lumOff val="60000"/>
              </a:schemeClr>
            </a:gs>
            <a:gs pos="78000">
              <a:schemeClr val="accent2">
                <a:lumMod val="75000"/>
              </a:schemeClr>
            </a:gs>
            <a:gs pos="60000">
              <a:schemeClr val="accent2"/>
            </a:gs>
            <a:gs pos="100000">
              <a:schemeClr val="accent2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64B86A-FB07-403C-B1BA-67BD2452F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Benedek Elek sírja és egyik </a:t>
            </a:r>
            <a:r>
              <a:rPr lang="hu-HU"/>
              <a:t>az mese- </a:t>
            </a:r>
            <a:r>
              <a:rPr lang="hu-HU" dirty="0"/>
              <a:t>gyűjteménye</a:t>
            </a:r>
          </a:p>
        </p:txBody>
      </p:sp>
      <p:pic>
        <p:nvPicPr>
          <p:cNvPr id="3074" name="Picture 2" descr="Benedek Elek: Benedek Elek - Nagy mesekönyv 1. | antikvár | bookline">
            <a:extLst>
              <a:ext uri="{FF2B5EF4-FFF2-40B4-BE49-F238E27FC236}">
                <a16:creationId xmlns:a16="http://schemas.microsoft.com/office/drawing/2014/main" id="{0A9BE858-65CE-4436-8AFB-C2AAC8083F6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924" y="1825625"/>
            <a:ext cx="30981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INDEN, AMI MAGYAR - Benedek Elek sírja a kisbaconi temetőben">
            <a:extLst>
              <a:ext uri="{FF2B5EF4-FFF2-40B4-BE49-F238E27FC236}">
                <a16:creationId xmlns:a16="http://schemas.microsoft.com/office/drawing/2014/main" id="{AADD8A92-6018-4A9E-A5ED-FA5D6846D8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74253"/>
            <a:ext cx="5181600" cy="385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50289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225</Words>
  <Application>Microsoft Office PowerPoint</Application>
  <PresentationFormat>Szélesvásznú</PresentationFormat>
  <Paragraphs>27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Office-téma</vt:lpstr>
      <vt:lpstr>Erdély hírességei</vt:lpstr>
      <vt:lpstr>PowerPoint-bemutató</vt:lpstr>
      <vt:lpstr>NAGYVÁRAD Szent László hermája</vt:lpstr>
      <vt:lpstr>PowerPoint-bemutató</vt:lpstr>
      <vt:lpstr>Farkaslaka Tamási Áron emlékház</vt:lpstr>
      <vt:lpstr>PowerPoint-bemutató</vt:lpstr>
      <vt:lpstr>Orbán Balázs sírja</vt:lpstr>
      <vt:lpstr>PowerPoint-bemutató</vt:lpstr>
      <vt:lpstr>Benedek Elek sírja és egyik az mese- gyűjteménye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NAGYVÁRAD Szent László hermája</dc:title>
  <dc:creator>Gál Levente</dc:creator>
  <cp:lastModifiedBy>Ádám Holló</cp:lastModifiedBy>
  <cp:revision>12</cp:revision>
  <dcterms:created xsi:type="dcterms:W3CDTF">2026-04-20T16:02:10Z</dcterms:created>
  <dcterms:modified xsi:type="dcterms:W3CDTF">2026-04-20T17:42:40Z</dcterms:modified>
</cp:coreProperties>
</file>