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notesMasterIdLst>
    <p:notesMasterId r:id="rId10"/>
  </p:notesMasterIdLst>
  <p:handoutMasterIdLst>
    <p:handoutMasterId r:id="rId11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5DAE62A-D99F-45E8-8F1E-8398A366C415}" type="datetime1">
              <a:rPr lang="hu-HU" smtClean="0"/>
              <a:t>2026. 04. 20.</a:t>
            </a:fld>
            <a:endParaRPr lang="en-US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75D426-A9DD-4244-A2CE-1FB66237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8445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355339E-A8B3-4E96-B26A-62B98246AA83}" type="datetime1">
              <a:rPr lang="hu-HU" smtClean="0"/>
              <a:t>2026. 04. 20.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"/>
              <a:t>Mintaszöveg szerkesztése</a:t>
            </a:r>
            <a:endParaRPr lang="en-US"/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B41D33-19C8-4450-B3C5-BE83E9C8F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45525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51DBBACF-7D59-4C09-8A13-44D0181A435A}" type="datetime1">
              <a:rPr lang="hu-HU" smtClean="0"/>
              <a:t>2026. 04. 20.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032899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0126248-8C71-4D39-9544-09D417FBF935}" type="datetime1">
              <a:rPr lang="hu-HU" smtClean="0"/>
              <a:t>2026. 04. 20.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5481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2CE80B1-4D46-471D-BE8B-C33022AF0238}" type="datetime1">
              <a:rPr lang="hu-HU" smtClean="0"/>
              <a:t>2026. 04. 20.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9137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459A803-987E-4B65-903F-6E262CC9AC91}" type="datetime1">
              <a:rPr lang="hu-HU" smtClean="0"/>
              <a:t>2026. 04. 20.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8571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C7C774C0-759F-4206-9FC4-1513DC3B7B44}" type="datetime1">
              <a:rPr lang="hu-HU" smtClean="0"/>
              <a:t>2026. 04. 20.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5795341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3467763-A444-456E-9B90-780721D4CC30}" type="datetime1">
              <a:rPr lang="hu-HU" smtClean="0"/>
              <a:t>2026. 04. 20.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2393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D990B8C-6534-442D-A364-CFA264F82568}" type="datetime1">
              <a:rPr lang="hu-HU" smtClean="0"/>
              <a:t>2026. 04. 20.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2243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66D24DE-5611-49D0-ACEB-A949B958932D}" type="datetime1">
              <a:rPr lang="hu-HU" smtClean="0"/>
              <a:t>2026. 04. 20.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5651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BDEA2F1-37BA-48B0-AC94-A709473EDAF5}" type="datetime1">
              <a:rPr lang="hu-HU" smtClean="0"/>
              <a:t>2026. 04. 20.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3445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8E36CDD0-238B-4F40-902D-B0ABB84BD03D}" type="datetime1">
              <a:rPr lang="hu-HU" smtClean="0"/>
              <a:t>2026. 04. 20.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28098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E050160C-9879-40AE-A525-CEAF600ABAE0}" type="datetime1">
              <a:rPr lang="hu-HU" smtClean="0"/>
              <a:t>2026. 04. 20.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01179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2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73467763-A444-456E-9B90-780721D4CC30}" type="datetime1">
              <a:rPr lang="hu-HU" smtClean="0"/>
              <a:t>2026. 04. 20.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8359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  <p:hf sldNum="0" hdr="0" ftr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hyperlink" Target="https://www.youtube.com/watch?v=H7d7JXBJpXc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21E816-31F5-48BB-BD02-D15F2F18B4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hu-HU" dirty="0"/>
              <a:t>E</a:t>
            </a:r>
            <a:r>
              <a:rPr lang="hu" dirty="0"/>
              <a:t>rdély látnivalói</a:t>
            </a:r>
          </a:p>
        </p:txBody>
      </p:sp>
    </p:spTree>
    <p:extLst>
      <p:ext uri="{BB962C8B-B14F-4D97-AF65-F5344CB8AC3E}">
        <p14:creationId xmlns:p14="http://schemas.microsoft.com/office/powerpoint/2010/main" val="24758055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562972-3449-42D1-8185-B4BEFD52A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638" y="409353"/>
            <a:ext cx="9601200" cy="1485900"/>
          </a:xfrm>
        </p:spPr>
        <p:txBody>
          <a:bodyPr rtlCol="0"/>
          <a:lstStyle/>
          <a:p>
            <a:pPr rtl="0"/>
            <a:r>
              <a:rPr lang="hu" dirty="0"/>
              <a:t>1. nap</a:t>
            </a:r>
          </a:p>
        </p:txBody>
      </p:sp>
      <p:pic>
        <p:nvPicPr>
          <p:cNvPr id="7" name="Tartalom helye 6">
            <a:extLst>
              <a:ext uri="{FF2B5EF4-FFF2-40B4-BE49-F238E27FC236}">
                <a16:creationId xmlns:a16="http://schemas.microsoft.com/office/drawing/2014/main" id="{5B0A8B0D-617A-4E1E-B4AF-5BF1395B00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632" b="20830"/>
          <a:stretch/>
        </p:blipFill>
        <p:spPr>
          <a:xfrm>
            <a:off x="2727259" y="1669310"/>
            <a:ext cx="9303472" cy="4114800"/>
          </a:xfrm>
        </p:spPr>
      </p:pic>
      <p:sp>
        <p:nvSpPr>
          <p:cNvPr id="8" name="Csillag: 5 ágú 7">
            <a:extLst>
              <a:ext uri="{FF2B5EF4-FFF2-40B4-BE49-F238E27FC236}">
                <a16:creationId xmlns:a16="http://schemas.microsoft.com/office/drawing/2014/main" id="{B88D039A-E8D6-4937-8629-7F15B2E9EE3C}"/>
              </a:ext>
            </a:extLst>
          </p:cNvPr>
          <p:cNvSpPr/>
          <p:nvPr/>
        </p:nvSpPr>
        <p:spPr>
          <a:xfrm>
            <a:off x="6943061" y="3317357"/>
            <a:ext cx="871869" cy="81870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Csillag: 5 ágú 8">
            <a:extLst>
              <a:ext uri="{FF2B5EF4-FFF2-40B4-BE49-F238E27FC236}">
                <a16:creationId xmlns:a16="http://schemas.microsoft.com/office/drawing/2014/main" id="{369739ED-0799-4F21-8DA2-E753B0C3F335}"/>
              </a:ext>
            </a:extLst>
          </p:cNvPr>
          <p:cNvSpPr/>
          <p:nvPr/>
        </p:nvSpPr>
        <p:spPr>
          <a:xfrm>
            <a:off x="10741536" y="4052039"/>
            <a:ext cx="871869" cy="81870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75D6AACD-0398-4607-A018-E5071D6D98E1}"/>
              </a:ext>
            </a:extLst>
          </p:cNvPr>
          <p:cNvSpPr txBox="1"/>
          <p:nvPr/>
        </p:nvSpPr>
        <p:spPr>
          <a:xfrm>
            <a:off x="5635256" y="4052039"/>
            <a:ext cx="2934586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u-HU" dirty="0"/>
              <a:t>Királyhágó – „Erdély kapuja”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8290E4E-9D17-4B99-9D3A-C60C466D0DFC}"/>
              </a:ext>
            </a:extLst>
          </p:cNvPr>
          <p:cNvSpPr txBox="1"/>
          <p:nvPr/>
        </p:nvSpPr>
        <p:spPr>
          <a:xfrm>
            <a:off x="10515599" y="3542044"/>
            <a:ext cx="1323745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u-HU" dirty="0"/>
              <a:t>Medve-tó</a:t>
            </a:r>
          </a:p>
        </p:txBody>
      </p:sp>
      <p:pic>
        <p:nvPicPr>
          <p:cNvPr id="12" name="Picture 4" descr="Varázslatos hely Erdély kapuja, a Király-hágó | szmo.hu">
            <a:extLst>
              <a:ext uri="{FF2B5EF4-FFF2-40B4-BE49-F238E27FC236}">
                <a16:creationId xmlns:a16="http://schemas.microsoft.com/office/drawing/2014/main" id="{E5DCC1ED-97C0-4F73-A568-2A78BF0A5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14" y="4421371"/>
            <a:ext cx="3638655" cy="2143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edve-tó, a világ legnagyobb heliotermikus tava - Monarchia túrák">
            <a:extLst>
              <a:ext uri="{FF2B5EF4-FFF2-40B4-BE49-F238E27FC236}">
                <a16:creationId xmlns:a16="http://schemas.microsoft.com/office/drawing/2014/main" id="{33CA6D73-89C5-4912-AF79-C83D2C376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481" y="123677"/>
            <a:ext cx="2659804" cy="2934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7846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rtalom helye 5">
            <a:extLst>
              <a:ext uri="{FF2B5EF4-FFF2-40B4-BE49-F238E27FC236}">
                <a16:creationId xmlns:a16="http://schemas.microsoft.com/office/drawing/2014/main" id="{1476026D-1AAE-479A-BB5A-11F6C84FBA4A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1218034" y="417275"/>
            <a:ext cx="4448175" cy="439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Királyhágó – „Erdély kapuja”</a:t>
            </a:r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6E731C50-F911-4CC5-AED8-68E821D0EB21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6491530" y="417275"/>
            <a:ext cx="4448175" cy="439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Medve-tó</a:t>
            </a:r>
            <a:endParaRPr lang="hu-HU" dirty="0"/>
          </a:p>
        </p:txBody>
      </p:sp>
      <p:pic>
        <p:nvPicPr>
          <p:cNvPr id="1026" name="Picture 2" descr="A Királyhágó Erdély legfontosabb kapuja és földrajzi helyzete miatt mindig  fontos kereskedelmi útvonal volt, mert a két országrész között itt  szállították az árukat.">
            <a:extLst>
              <a:ext uri="{FF2B5EF4-FFF2-40B4-BE49-F238E27FC236}">
                <a16:creationId xmlns:a16="http://schemas.microsoft.com/office/drawing/2014/main" id="{A837AF92-78F0-4325-8CA9-6CA57ABBC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776" y="980880"/>
            <a:ext cx="2364436" cy="315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8F524EC6-CD77-4DC4-ACF6-4D2D35122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475" y="4475548"/>
            <a:ext cx="2388301" cy="1791226"/>
          </a:xfrm>
          <a:prstGeom prst="rect">
            <a:avLst/>
          </a:prstGeom>
        </p:spPr>
      </p:pic>
      <p:pic>
        <p:nvPicPr>
          <p:cNvPr id="1032" name="Picture 8" descr="Medve-tó – Wikipédia">
            <a:extLst>
              <a:ext uri="{FF2B5EF4-FFF2-40B4-BE49-F238E27FC236}">
                <a16:creationId xmlns:a16="http://schemas.microsoft.com/office/drawing/2014/main" id="{E4DD98C9-AE3E-4CDF-B688-B028314BA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977" y="1036001"/>
            <a:ext cx="2689549" cy="201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edve-tó - Képek, Leírás, Vélemények - Szallas.hu programok">
            <a:extLst>
              <a:ext uri="{FF2B5EF4-FFF2-40B4-BE49-F238E27FC236}">
                <a16:creationId xmlns:a16="http://schemas.microsoft.com/office/drawing/2014/main" id="{33528407-DDD8-422B-ACD6-F08940F4D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829" y="3547381"/>
            <a:ext cx="2619181" cy="261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zövegdoboz 14">
            <a:extLst>
              <a:ext uri="{FF2B5EF4-FFF2-40B4-BE49-F238E27FC236}">
                <a16:creationId xmlns:a16="http://schemas.microsoft.com/office/drawing/2014/main" id="{CA62DEA9-50D3-4ABA-A5CA-D3C35703F24A}"/>
              </a:ext>
            </a:extLst>
          </p:cNvPr>
          <p:cNvSpPr txBox="1"/>
          <p:nvPr/>
        </p:nvSpPr>
        <p:spPr>
          <a:xfrm>
            <a:off x="6447977" y="3958450"/>
            <a:ext cx="284982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Különlegessége, hogy a felszíni édesvízréteg alatt magas sótartalmú, meleg víztömeg található. </a:t>
            </a:r>
          </a:p>
          <a:p>
            <a:endParaRPr lang="hu-HU" b="0" i="0" dirty="0">
              <a:solidFill>
                <a:srgbClr val="080809"/>
              </a:solidFill>
              <a:effectLst/>
              <a:latin typeface="Segoe UI Historic" panose="020B0502040204020203" pitchFamily="34" charset="0"/>
            </a:endParaRPr>
          </a:p>
          <a:p>
            <a:pPr algn="just"/>
            <a:r>
              <a:rPr lang="hu-HU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Nyáron akár 40-50 fokra is felmelegedhet. </a:t>
            </a:r>
          </a:p>
          <a:p>
            <a:endParaRPr lang="hu-HU" dirty="0"/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8FD99E4D-5999-46ED-A146-0E1A1FE035C2}"/>
              </a:ext>
            </a:extLst>
          </p:cNvPr>
          <p:cNvSpPr txBox="1"/>
          <p:nvPr/>
        </p:nvSpPr>
        <p:spPr>
          <a:xfrm>
            <a:off x="9326829" y="1614533"/>
            <a:ext cx="26895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A tó 1875-ben keletkezett, nevét a medvebőrre emlékeztető alakjáról kapta.</a:t>
            </a:r>
            <a:endParaRPr lang="hu-HU" dirty="0"/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D1CE0BCA-3CC5-4C6E-8630-0C0B4A837E18}"/>
              </a:ext>
            </a:extLst>
          </p:cNvPr>
          <p:cNvSpPr txBox="1"/>
          <p:nvPr/>
        </p:nvSpPr>
        <p:spPr>
          <a:xfrm>
            <a:off x="3136765" y="4699060"/>
            <a:ext cx="260725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0" i="0" dirty="0">
                <a:solidFill>
                  <a:srgbClr val="0A0A0A"/>
                </a:solidFill>
                <a:effectLst/>
                <a:latin typeface="Google Sans"/>
              </a:rPr>
              <a:t>A köznyelvben az Erdélybe utazóknak ma is ez a választóvonal: a hágón átérve mondják, hogy megérkeztek a történelmi Erdélybe.</a:t>
            </a:r>
          </a:p>
        </p:txBody>
      </p:sp>
      <p:sp>
        <p:nvSpPr>
          <p:cNvPr id="23" name="Szövegdoboz 22">
            <a:extLst>
              <a:ext uri="{FF2B5EF4-FFF2-40B4-BE49-F238E27FC236}">
                <a16:creationId xmlns:a16="http://schemas.microsoft.com/office/drawing/2014/main" id="{A3ECF584-2F4B-4AB1-A4C2-1E0D2FDA966A}"/>
              </a:ext>
            </a:extLst>
          </p:cNvPr>
          <p:cNvSpPr txBox="1"/>
          <p:nvPr/>
        </p:nvSpPr>
        <p:spPr>
          <a:xfrm>
            <a:off x="776363" y="1938635"/>
            <a:ext cx="227743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0" i="0" dirty="0">
                <a:solidFill>
                  <a:srgbClr val="0A0A0A"/>
                </a:solidFill>
                <a:effectLst/>
                <a:latin typeface="Google Sans"/>
              </a:rPr>
              <a:t>1557 és 1867 között itt húzódott Erdély és a Magyar Királyság határa.</a:t>
            </a:r>
          </a:p>
        </p:txBody>
      </p:sp>
    </p:spTree>
    <p:extLst>
      <p:ext uri="{BB962C8B-B14F-4D97-AF65-F5344CB8AC3E}">
        <p14:creationId xmlns:p14="http://schemas.microsoft.com/office/powerpoint/2010/main" val="42783120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75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75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562972-3449-42D1-8185-B4BEFD52A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638" y="409353"/>
            <a:ext cx="9601200" cy="1485900"/>
          </a:xfrm>
        </p:spPr>
        <p:txBody>
          <a:bodyPr rtlCol="0"/>
          <a:lstStyle/>
          <a:p>
            <a:pPr rtl="0"/>
            <a:r>
              <a:rPr lang="hu" dirty="0"/>
              <a:t>2. nap</a:t>
            </a:r>
          </a:p>
        </p:txBody>
      </p:sp>
      <p:pic>
        <p:nvPicPr>
          <p:cNvPr id="6" name="Tartalom helye 5">
            <a:extLst>
              <a:ext uri="{FF2B5EF4-FFF2-40B4-BE49-F238E27FC236}">
                <a16:creationId xmlns:a16="http://schemas.microsoft.com/office/drawing/2014/main" id="{FFF52B35-E2F1-4B6C-A5DA-110AE4827F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1767" y="659371"/>
            <a:ext cx="8022266" cy="5539260"/>
          </a:xfrm>
        </p:spPr>
      </p:pic>
      <p:sp>
        <p:nvSpPr>
          <p:cNvPr id="9" name="Csillag: 5 ágú 8">
            <a:extLst>
              <a:ext uri="{FF2B5EF4-FFF2-40B4-BE49-F238E27FC236}">
                <a16:creationId xmlns:a16="http://schemas.microsoft.com/office/drawing/2014/main" id="{369739ED-0799-4F21-8DA2-E753B0C3F335}"/>
              </a:ext>
            </a:extLst>
          </p:cNvPr>
          <p:cNvSpPr/>
          <p:nvPr/>
        </p:nvSpPr>
        <p:spPr>
          <a:xfrm>
            <a:off x="8697431" y="4962748"/>
            <a:ext cx="871869" cy="81870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8" name="Csillag: 5 ágú 7">
            <a:extLst>
              <a:ext uri="{FF2B5EF4-FFF2-40B4-BE49-F238E27FC236}">
                <a16:creationId xmlns:a16="http://schemas.microsoft.com/office/drawing/2014/main" id="{B88D039A-E8D6-4937-8629-7F15B2E9EE3C}"/>
              </a:ext>
            </a:extLst>
          </p:cNvPr>
          <p:cNvSpPr/>
          <p:nvPr/>
        </p:nvSpPr>
        <p:spPr>
          <a:xfrm>
            <a:off x="8734652" y="659370"/>
            <a:ext cx="871869" cy="81870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8290E4E-9D17-4B99-9D3A-C60C466D0DFC}"/>
              </a:ext>
            </a:extLst>
          </p:cNvPr>
          <p:cNvSpPr txBox="1"/>
          <p:nvPr/>
        </p:nvSpPr>
        <p:spPr>
          <a:xfrm>
            <a:off x="9569300" y="5372101"/>
            <a:ext cx="1323745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u-HU" dirty="0"/>
              <a:t>Csíksomlyó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75D6AACD-0398-4607-A018-E5071D6D98E1}"/>
              </a:ext>
            </a:extLst>
          </p:cNvPr>
          <p:cNvSpPr txBox="1"/>
          <p:nvPr/>
        </p:nvSpPr>
        <p:spPr>
          <a:xfrm>
            <a:off x="9484235" y="1212068"/>
            <a:ext cx="149387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u-HU" dirty="0"/>
              <a:t>Békás-szoros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4A339FC-B9C4-4E63-9556-5A96A065E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638" y="1152303"/>
            <a:ext cx="2896132" cy="2172099"/>
          </a:xfrm>
          <a:prstGeom prst="rect">
            <a:avLst/>
          </a:prstGeom>
        </p:spPr>
      </p:pic>
      <p:pic>
        <p:nvPicPr>
          <p:cNvPr id="3076" name="Picture 4" descr="Úti cél: Csíksomlyói búcsú helyszíne">
            <a:extLst>
              <a:ext uri="{FF2B5EF4-FFF2-40B4-BE49-F238E27FC236}">
                <a16:creationId xmlns:a16="http://schemas.microsoft.com/office/drawing/2014/main" id="{D13F6D49-E10A-44B5-830A-662743102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808" y="3324629"/>
            <a:ext cx="2457061" cy="184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4570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75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079AE2D4-DC11-4F86-B796-86433DAEBF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6955" y="516874"/>
            <a:ext cx="4447786" cy="4846674"/>
          </a:xfrm>
        </p:spPr>
        <p:txBody>
          <a:bodyPr/>
          <a:lstStyle/>
          <a:p>
            <a:r>
              <a:rPr lang="hu-HU" sz="2400" dirty="0"/>
              <a:t>Békás-szoros</a:t>
            </a:r>
            <a:endParaRPr lang="hu-HU" dirty="0"/>
          </a:p>
          <a:p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43B4AD9-BD2C-454C-A87B-4875B9A22A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0313" y="516874"/>
            <a:ext cx="4447786" cy="4846673"/>
          </a:xfrm>
        </p:spPr>
        <p:txBody>
          <a:bodyPr/>
          <a:lstStyle/>
          <a:p>
            <a:r>
              <a:rPr lang="hu-HU" sz="2400" dirty="0"/>
              <a:t>Csíksomlyó</a:t>
            </a:r>
            <a:endParaRPr lang="hu-HU" dirty="0"/>
          </a:p>
          <a:p>
            <a:endParaRPr lang="hu-HU" dirty="0"/>
          </a:p>
        </p:txBody>
      </p:sp>
      <p:pic>
        <p:nvPicPr>
          <p:cNvPr id="4098" name="Picture 2" descr="Békás-szoros, erdély háttérkép 211308">
            <a:extLst>
              <a:ext uri="{FF2B5EF4-FFF2-40B4-BE49-F238E27FC236}">
                <a16:creationId xmlns:a16="http://schemas.microsoft.com/office/drawing/2014/main" id="{2E0D1884-1310-4286-AA74-632E7BA5F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04" y="1113475"/>
            <a:ext cx="3094226" cy="193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809CBF61-A9C0-43BF-879D-BB2E9F47D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6368" y="3592285"/>
            <a:ext cx="2381582" cy="3172268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7E2FCB2F-B6F9-4773-A5CE-4ED471867402}"/>
              </a:ext>
            </a:extLst>
          </p:cNvPr>
          <p:cNvSpPr txBox="1"/>
          <p:nvPr/>
        </p:nvSpPr>
        <p:spPr>
          <a:xfrm>
            <a:off x="833504" y="3810635"/>
            <a:ext cx="219000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i="0" dirty="0">
                <a:solidFill>
                  <a:srgbClr val="252525"/>
                </a:solidFill>
                <a:effectLst/>
                <a:latin typeface="Google Sans"/>
              </a:rPr>
              <a:t>A Nagyhagymás Nemzeti Park része, védett terület. A Gyilkos tótól pedig 5 kilométerre északkeletre fekszik.</a:t>
            </a:r>
            <a:endParaRPr lang="hu-HU" dirty="0">
              <a:latin typeface="Google Sans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DC1E790D-6F76-4E96-8E7B-3E770D5AFF6C}"/>
              </a:ext>
            </a:extLst>
          </p:cNvPr>
          <p:cNvSpPr txBox="1"/>
          <p:nvPr/>
        </p:nvSpPr>
        <p:spPr>
          <a:xfrm>
            <a:off x="3927730" y="1158469"/>
            <a:ext cx="251953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dirty="0">
                <a:solidFill>
                  <a:srgbClr val="252525"/>
                </a:solidFill>
                <a:latin typeface="Google Sans"/>
              </a:rPr>
              <a:t>250 – 300 méter magas függőleges sziklafalaival az egyik legszebb látogatható szurdokvölgy. </a:t>
            </a:r>
            <a:endParaRPr lang="hu-HU" dirty="0">
              <a:latin typeface="Google Sans"/>
            </a:endParaRPr>
          </a:p>
        </p:txBody>
      </p:sp>
      <p:pic>
        <p:nvPicPr>
          <p:cNvPr id="4102" name="Picture 6" descr="Csíksomlyó">
            <a:extLst>
              <a:ext uri="{FF2B5EF4-FFF2-40B4-BE49-F238E27FC236}">
                <a16:creationId xmlns:a16="http://schemas.microsoft.com/office/drawing/2014/main" id="{FD0E7AA4-C3DC-45D6-990D-8655A7AC7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6307" y="516874"/>
            <a:ext cx="1905223" cy="272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síksomlyó – Wikipédia">
            <a:extLst>
              <a:ext uri="{FF2B5EF4-FFF2-40B4-BE49-F238E27FC236}">
                <a16:creationId xmlns:a16="http://schemas.microsoft.com/office/drawing/2014/main" id="{37B21558-91CC-4EB3-A3F6-CE0276378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938" y="3620279"/>
            <a:ext cx="2702744" cy="227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zövegdoboz 15">
            <a:extLst>
              <a:ext uri="{FF2B5EF4-FFF2-40B4-BE49-F238E27FC236}">
                <a16:creationId xmlns:a16="http://schemas.microsoft.com/office/drawing/2014/main" id="{1230F867-5FE0-4027-9559-F5D01E6F7B60}"/>
              </a:ext>
            </a:extLst>
          </p:cNvPr>
          <p:cNvSpPr txBox="1"/>
          <p:nvPr/>
        </p:nvSpPr>
        <p:spPr>
          <a:xfrm>
            <a:off x="9607380" y="4162756"/>
            <a:ext cx="238814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0" i="0" dirty="0">
                <a:solidFill>
                  <a:srgbClr val="0A0A0A"/>
                </a:solidFill>
                <a:effectLst/>
                <a:latin typeface="Google Sans"/>
              </a:rPr>
              <a:t>Legfontosabb eseménye az évente megrendezett </a:t>
            </a:r>
            <a:r>
              <a:rPr lang="hu-HU" i="0" dirty="0">
                <a:solidFill>
                  <a:srgbClr val="0A0A0A"/>
                </a:solidFill>
                <a:effectLst/>
                <a:latin typeface="Google Sans"/>
              </a:rPr>
              <a:t>pünkösdi búcsú</a:t>
            </a:r>
            <a:r>
              <a:rPr lang="hu-HU" b="0" i="0" dirty="0">
                <a:solidFill>
                  <a:srgbClr val="0A0A0A"/>
                </a:solidFill>
                <a:effectLst/>
                <a:latin typeface="Google Sans"/>
              </a:rPr>
              <a:t>, amely a Kárpát-medence legnagyobb katolikus vallási rendezvénye.</a:t>
            </a:r>
            <a:endParaRPr lang="hu-HU" dirty="0"/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F7723FF1-BB07-4531-BB8B-A0C6A446A3FF}"/>
              </a:ext>
            </a:extLst>
          </p:cNvPr>
          <p:cNvSpPr txBox="1"/>
          <p:nvPr/>
        </p:nvSpPr>
        <p:spPr>
          <a:xfrm>
            <a:off x="6669240" y="1098220"/>
            <a:ext cx="29381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dirty="0">
                <a:solidFill>
                  <a:srgbClr val="0A0A0A"/>
                </a:solidFill>
                <a:latin typeface="Google Sans"/>
              </a:rPr>
              <a:t>A székelység és a magyarság egyik legjelentősebb keresztény zarándokhelye, amely 1959 óta Csíkszereda településrésze.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413832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E562972-3449-42D1-8185-B4BEFD52A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638" y="409353"/>
            <a:ext cx="9601200" cy="1485900"/>
          </a:xfrm>
        </p:spPr>
        <p:txBody>
          <a:bodyPr rtlCol="0"/>
          <a:lstStyle/>
          <a:p>
            <a:pPr rtl="0"/>
            <a:r>
              <a:rPr lang="hu" dirty="0"/>
              <a:t>3. nap</a:t>
            </a:r>
          </a:p>
        </p:txBody>
      </p:sp>
      <p:pic>
        <p:nvPicPr>
          <p:cNvPr id="7" name="Tartalom helye 6">
            <a:extLst>
              <a:ext uri="{FF2B5EF4-FFF2-40B4-BE49-F238E27FC236}">
                <a16:creationId xmlns:a16="http://schemas.microsoft.com/office/drawing/2014/main" id="{D395A8AB-6687-4682-B997-55964A33C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0169" y="1702459"/>
            <a:ext cx="9176055" cy="4300790"/>
          </a:xfrm>
        </p:spPr>
      </p:pic>
      <p:sp>
        <p:nvSpPr>
          <p:cNvPr id="9" name="Csillag: 5 ágú 8">
            <a:extLst>
              <a:ext uri="{FF2B5EF4-FFF2-40B4-BE49-F238E27FC236}">
                <a16:creationId xmlns:a16="http://schemas.microsoft.com/office/drawing/2014/main" id="{369739ED-0799-4F21-8DA2-E753B0C3F335}"/>
              </a:ext>
            </a:extLst>
          </p:cNvPr>
          <p:cNvSpPr/>
          <p:nvPr/>
        </p:nvSpPr>
        <p:spPr>
          <a:xfrm>
            <a:off x="8612366" y="4082905"/>
            <a:ext cx="871869" cy="81870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8290E4E-9D17-4B99-9D3A-C60C466D0DFC}"/>
              </a:ext>
            </a:extLst>
          </p:cNvPr>
          <p:cNvSpPr txBox="1"/>
          <p:nvPr/>
        </p:nvSpPr>
        <p:spPr>
          <a:xfrm>
            <a:off x="9198577" y="3839620"/>
            <a:ext cx="180753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u-HU" dirty="0"/>
              <a:t>Tordai Sóbánya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75D6AACD-0398-4607-A018-E5071D6D98E1}"/>
              </a:ext>
            </a:extLst>
          </p:cNvPr>
          <p:cNvSpPr txBox="1"/>
          <p:nvPr/>
        </p:nvSpPr>
        <p:spPr>
          <a:xfrm>
            <a:off x="9819167" y="5224804"/>
            <a:ext cx="1807537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u-HU" dirty="0"/>
              <a:t>Elárasztott falu</a:t>
            </a:r>
          </a:p>
        </p:txBody>
      </p:sp>
      <p:sp>
        <p:nvSpPr>
          <p:cNvPr id="8" name="Csillag: 5 ágú 7">
            <a:extLst>
              <a:ext uri="{FF2B5EF4-FFF2-40B4-BE49-F238E27FC236}">
                <a16:creationId xmlns:a16="http://schemas.microsoft.com/office/drawing/2014/main" id="{B88D039A-E8D6-4937-8629-7F15B2E9EE3C}"/>
              </a:ext>
            </a:extLst>
          </p:cNvPr>
          <p:cNvSpPr/>
          <p:nvPr/>
        </p:nvSpPr>
        <p:spPr>
          <a:xfrm>
            <a:off x="10379148" y="4336834"/>
            <a:ext cx="871869" cy="81870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5122" name="Picture 2" descr="Az elárasztott Bözödújfalu | Érdekes Világ">
            <a:extLst>
              <a:ext uri="{FF2B5EF4-FFF2-40B4-BE49-F238E27FC236}">
                <a16:creationId xmlns:a16="http://schemas.microsoft.com/office/drawing/2014/main" id="{3C69EC6A-4535-42C3-A0B0-3150F9806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851" y="4450703"/>
            <a:ext cx="2919620" cy="219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Tordai sóbánya – Wikipédia">
            <a:extLst>
              <a:ext uri="{FF2B5EF4-FFF2-40B4-BE49-F238E27FC236}">
                <a16:creationId xmlns:a16="http://schemas.microsoft.com/office/drawing/2014/main" id="{67ABDB98-1F68-47BF-88C0-6E3F74F67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333" y="566187"/>
            <a:ext cx="3030058" cy="2272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1540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75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75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079AE2D4-DC11-4F86-B796-86433DAEBF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8811" y="339592"/>
            <a:ext cx="4447786" cy="4846674"/>
          </a:xfrm>
        </p:spPr>
        <p:txBody>
          <a:bodyPr/>
          <a:lstStyle/>
          <a:p>
            <a:r>
              <a:rPr lang="hu-HU" sz="2400" dirty="0"/>
              <a:t>Elárasztott</a:t>
            </a:r>
            <a:r>
              <a:rPr lang="hu-HU" dirty="0"/>
              <a:t> </a:t>
            </a:r>
            <a:r>
              <a:rPr lang="hu-HU" sz="2400" dirty="0"/>
              <a:t>falu</a:t>
            </a:r>
            <a:endParaRPr lang="hu-HU" dirty="0"/>
          </a:p>
          <a:p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43B4AD9-BD2C-454C-A87B-4875B9A22A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5405" y="339593"/>
            <a:ext cx="4447786" cy="4846673"/>
          </a:xfrm>
        </p:spPr>
        <p:txBody>
          <a:bodyPr/>
          <a:lstStyle/>
          <a:p>
            <a:r>
              <a:rPr lang="hu-HU" sz="2400" dirty="0"/>
              <a:t>Tordai</a:t>
            </a:r>
            <a:r>
              <a:rPr lang="hu-HU" dirty="0"/>
              <a:t> </a:t>
            </a:r>
            <a:r>
              <a:rPr lang="hu-HU" sz="2400" dirty="0"/>
              <a:t>Sóbánya</a:t>
            </a:r>
            <a:endParaRPr lang="hu-HU" dirty="0"/>
          </a:p>
          <a:p>
            <a:endParaRPr lang="hu-HU" dirty="0"/>
          </a:p>
        </p:txBody>
      </p:sp>
      <p:pic>
        <p:nvPicPr>
          <p:cNvPr id="6146" name="Picture 2" descr="Az elárasztott Bözödújfalu | Érdekes Világ">
            <a:extLst>
              <a:ext uri="{FF2B5EF4-FFF2-40B4-BE49-F238E27FC236}">
                <a16:creationId xmlns:a16="http://schemas.microsoft.com/office/drawing/2014/main" id="{0F6F7A11-CAC0-4D10-935E-52E5FC06B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808" y="872186"/>
            <a:ext cx="3407324" cy="255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Az elárasztott Bözödújfalu | Érdekes Világ">
            <a:extLst>
              <a:ext uri="{FF2B5EF4-FFF2-40B4-BE49-F238E27FC236}">
                <a16:creationId xmlns:a16="http://schemas.microsoft.com/office/drawing/2014/main" id="{FF766339-6212-48F8-BFEF-429DD5D3B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790" y="1965793"/>
            <a:ext cx="2552409" cy="191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4C6ABFFD-1A16-421B-AA1B-AFC5C361FD31}"/>
              </a:ext>
            </a:extLst>
          </p:cNvPr>
          <p:cNvSpPr txBox="1"/>
          <p:nvPr/>
        </p:nvSpPr>
        <p:spPr>
          <a:xfrm>
            <a:off x="1113209" y="4841697"/>
            <a:ext cx="37065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0" i="0" dirty="0">
                <a:solidFill>
                  <a:srgbClr val="0A0A0A"/>
                </a:solidFill>
                <a:effectLst/>
                <a:latin typeface="Google Sans"/>
              </a:rPr>
              <a:t>Évtizedekig a vízből kiálló katolikus templomtorony volt a falu mementója, amely 2014-ben összeomlott. </a:t>
            </a:r>
          </a:p>
          <a:p>
            <a:pPr algn="just"/>
            <a:r>
              <a:rPr lang="hu-HU" b="0" i="0" dirty="0">
                <a:solidFill>
                  <a:srgbClr val="0A0A0A"/>
                </a:solidFill>
                <a:effectLst/>
                <a:latin typeface="Google Sans"/>
              </a:rPr>
              <a:t>Ma az </a:t>
            </a:r>
            <a:r>
              <a:rPr lang="hu-HU" b="0" i="0" dirty="0">
                <a:effectLst/>
                <a:latin typeface="Google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Összetartozás Temploma</a:t>
            </a:r>
            <a:r>
              <a:rPr lang="hu-HU" b="0" i="0" dirty="0">
                <a:effectLst/>
                <a:latin typeface="Google Sans"/>
              </a:rPr>
              <a:t> </a:t>
            </a:r>
            <a:r>
              <a:rPr lang="hu-HU" b="0" i="0" dirty="0">
                <a:solidFill>
                  <a:srgbClr val="0A0A0A"/>
                </a:solidFill>
                <a:effectLst/>
                <a:latin typeface="Google Sans"/>
              </a:rPr>
              <a:t>állít emléket az egykori közösségnek.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F5CB7A37-5AF6-4DF9-8C88-165062D600C1}"/>
              </a:ext>
            </a:extLst>
          </p:cNvPr>
          <p:cNvSpPr txBox="1"/>
          <p:nvPr/>
        </p:nvSpPr>
        <p:spPr>
          <a:xfrm>
            <a:off x="1147226" y="3934559"/>
            <a:ext cx="3638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dirty="0">
                <a:solidFill>
                  <a:srgbClr val="0A0A0A"/>
                </a:solidFill>
                <a:latin typeface="Google Sans"/>
              </a:rPr>
              <a:t>A falut 1988-ban árasztották el egy víztározó építése miatt.</a:t>
            </a:r>
            <a:endParaRPr lang="hu-HU" dirty="0"/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3D06B421-7222-4985-8485-015BE473DC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2662"/>
          <a:stretch/>
        </p:blipFill>
        <p:spPr>
          <a:xfrm>
            <a:off x="8749298" y="928123"/>
            <a:ext cx="3120049" cy="2857899"/>
          </a:xfrm>
          <a:prstGeom prst="rect">
            <a:avLst/>
          </a:prstGeom>
        </p:spPr>
      </p:pic>
      <p:pic>
        <p:nvPicPr>
          <p:cNvPr id="6154" name="Picture 10" descr="Óriáskerék és csónakázótó: a tordai sóbánya varázslatos világa - Turizmus  Online">
            <a:extLst>
              <a:ext uri="{FF2B5EF4-FFF2-40B4-BE49-F238E27FC236}">
                <a16:creationId xmlns:a16="http://schemas.microsoft.com/office/drawing/2014/main" id="{7550D77F-10E7-4241-8906-5F4722F4B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837" y="4257724"/>
            <a:ext cx="3572374" cy="243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zövegdoboz 16">
            <a:extLst>
              <a:ext uri="{FF2B5EF4-FFF2-40B4-BE49-F238E27FC236}">
                <a16:creationId xmlns:a16="http://schemas.microsoft.com/office/drawing/2014/main" id="{DA9D1F28-FEBB-499C-831E-1EE4F46AC206}"/>
              </a:ext>
            </a:extLst>
          </p:cNvPr>
          <p:cNvSpPr txBox="1"/>
          <p:nvPr/>
        </p:nvSpPr>
        <p:spPr>
          <a:xfrm>
            <a:off x="6096000" y="1282996"/>
            <a:ext cx="238182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0" i="0" dirty="0">
                <a:solidFill>
                  <a:srgbClr val="0A0A0A"/>
                </a:solidFill>
                <a:effectLst/>
                <a:latin typeface="Google Sans"/>
              </a:rPr>
              <a:t>Látványos turisztikai célpont és fontos gyógyhely. </a:t>
            </a:r>
          </a:p>
          <a:p>
            <a:pPr algn="just"/>
            <a:endParaRPr lang="hu-HU" b="0" i="0" dirty="0">
              <a:solidFill>
                <a:srgbClr val="0A0A0A"/>
              </a:solidFill>
              <a:effectLst/>
              <a:latin typeface="Google Sans"/>
            </a:endParaRPr>
          </a:p>
          <a:p>
            <a:pPr algn="just"/>
            <a:r>
              <a:rPr lang="hu-HU" b="0" i="0" dirty="0">
                <a:solidFill>
                  <a:srgbClr val="0A0A0A"/>
                </a:solidFill>
                <a:effectLst/>
                <a:latin typeface="Google Sans"/>
              </a:rPr>
              <a:t>2010 óta egy modern, felújított rekreációs központként működik.</a:t>
            </a:r>
            <a:endParaRPr lang="hu-HU" dirty="0"/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19A7A166-105A-4468-9649-A1D71185EB30}"/>
              </a:ext>
            </a:extLst>
          </p:cNvPr>
          <p:cNvSpPr txBox="1"/>
          <p:nvPr/>
        </p:nvSpPr>
        <p:spPr>
          <a:xfrm>
            <a:off x="9999745" y="4084273"/>
            <a:ext cx="209005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b="0" i="0" dirty="0">
                <a:solidFill>
                  <a:srgbClr val="0A0A0A"/>
                </a:solidFill>
                <a:effectLst/>
                <a:latin typeface="Google Sans"/>
              </a:rPr>
              <a:t>A levegő magas páratartalma és sókoncentrációja kiváló a légzőszervi panaszok (pl. asztma, allergia) kezelésére.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831779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F3891A-AE0E-4D75-BBC8-80BEB62B4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6816" y="2593910"/>
            <a:ext cx="5598367" cy="835090"/>
          </a:xfrm>
        </p:spPr>
        <p:txBody>
          <a:bodyPr>
            <a:normAutofit/>
          </a:bodyPr>
          <a:lstStyle/>
          <a:p>
            <a:r>
              <a:rPr lang="hu-HU" dirty="0"/>
              <a:t>Köszönjük a figyelmet!</a:t>
            </a:r>
          </a:p>
        </p:txBody>
      </p:sp>
    </p:spTree>
    <p:extLst>
      <p:ext uri="{BB962C8B-B14F-4D97-AF65-F5344CB8AC3E}">
        <p14:creationId xmlns:p14="http://schemas.microsoft.com/office/powerpoint/2010/main" val="25228580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5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örülvágás">
  <a:themeElements>
    <a:clrScheme name="Körülvágás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Körülvágás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örülvágás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TM10001105[[fn=Körülvágás]]</Template>
  <TotalTime>105</TotalTime>
  <Words>244</Words>
  <Application>Microsoft Office PowerPoint</Application>
  <PresentationFormat>Szélesvásznú</PresentationFormat>
  <Paragraphs>34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4" baseType="lpstr">
      <vt:lpstr>Arial</vt:lpstr>
      <vt:lpstr>Calibri</vt:lpstr>
      <vt:lpstr>Franklin Gothic Book</vt:lpstr>
      <vt:lpstr>Google Sans</vt:lpstr>
      <vt:lpstr>Segoe UI Historic</vt:lpstr>
      <vt:lpstr>Körülvágás</vt:lpstr>
      <vt:lpstr>Erdély látnivalói</vt:lpstr>
      <vt:lpstr>1. nap</vt:lpstr>
      <vt:lpstr>PowerPoint-bemutató</vt:lpstr>
      <vt:lpstr>2. nap</vt:lpstr>
      <vt:lpstr>PowerPoint-bemutató</vt:lpstr>
      <vt:lpstr>3. nap</vt:lpstr>
      <vt:lpstr>PowerPoint-bemutató</vt:lpstr>
      <vt:lpstr>Köszönjük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Erdély látnivalói</dc:title>
  <dc:creator>Aniko</dc:creator>
  <cp:lastModifiedBy>Aniko</cp:lastModifiedBy>
  <cp:revision>11</cp:revision>
  <dcterms:created xsi:type="dcterms:W3CDTF">2026-04-20T17:13:50Z</dcterms:created>
  <dcterms:modified xsi:type="dcterms:W3CDTF">2026-04-20T19:44:24Z</dcterms:modified>
</cp:coreProperties>
</file>