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6DC32-A6B0-415E-9E1C-9855C7E1A69B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185E-E8DE-4E9E-8B95-39531DEEAA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0269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6DC32-A6B0-415E-9E1C-9855C7E1A69B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185E-E8DE-4E9E-8B95-39531DEEAA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0564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6DC32-A6B0-415E-9E1C-9855C7E1A69B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185E-E8DE-4E9E-8B95-39531DEEAA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790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6DC32-A6B0-415E-9E1C-9855C7E1A69B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185E-E8DE-4E9E-8B95-39531DEEAA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1393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6DC32-A6B0-415E-9E1C-9855C7E1A69B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185E-E8DE-4E9E-8B95-39531DEEAA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0793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6DC32-A6B0-415E-9E1C-9855C7E1A69B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185E-E8DE-4E9E-8B95-39531DEEAA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5536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6DC32-A6B0-415E-9E1C-9855C7E1A69B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185E-E8DE-4E9E-8B95-39531DEEAA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7063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6DC32-A6B0-415E-9E1C-9855C7E1A69B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185E-E8DE-4E9E-8B95-39531DEEAA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669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6DC32-A6B0-415E-9E1C-9855C7E1A69B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185E-E8DE-4E9E-8B95-39531DEEAA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196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6DC32-A6B0-415E-9E1C-9855C7E1A69B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185E-E8DE-4E9E-8B95-39531DEEAA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25253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6DC32-A6B0-415E-9E1C-9855C7E1A69B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185E-E8DE-4E9E-8B95-39531DEEAA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9050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6DC32-A6B0-415E-9E1C-9855C7E1A69B}" type="datetimeFigureOut">
              <a:rPr lang="hu-HU" smtClean="0"/>
              <a:t>2026. 04. 20.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185E-E8DE-4E9E-8B95-39531DEEAA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9559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hu.wikipedia.org/wiki/Vlachok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Erdély nemzetiségei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3850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3401221" y="363780"/>
            <a:ext cx="1818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Erdélyi magyarok és székelyföldiek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2432670" y="1013458"/>
            <a:ext cx="3456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Erdélyi magyarok:</a:t>
            </a:r>
            <a:r>
              <a:rPr lang="hu-HU" dirty="0"/>
              <a:t> A Trianon után Romániához került, heterogén csoport, amely magában foglalja a székelyeket, a partiumi magyarságot és a szórványban élőket.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2468674" y="2764437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Székelyek:</a:t>
            </a:r>
            <a:r>
              <a:rPr lang="hu-HU" dirty="0"/>
              <a:t> Hagyományosan határőr népcsoport, akik a középkortól a 19. század közepéig kiváltságokkal rendelkeztek. Fő területeik: Hargita, </a:t>
            </a:r>
            <a:r>
              <a:rPr lang="hu-HU" dirty="0" err="1"/>
              <a:t>Kovászna</a:t>
            </a:r>
            <a:r>
              <a:rPr lang="hu-HU" dirty="0"/>
              <a:t> és Maros megye.</a:t>
            </a:r>
          </a:p>
        </p:txBody>
      </p:sp>
      <p:pic>
        <p:nvPicPr>
          <p:cNvPr id="2052" name="Picture 4" descr="A székelység eredetének kérdése | tortenelemcikkek.h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1003362"/>
            <a:ext cx="3219450" cy="376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z erdélyi magyarok nem tekintik hazájuknak Romániát - Vasárnap.h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8412"/>
            <a:ext cx="2432670" cy="215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2627784" y="4715852"/>
            <a:ext cx="2949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Összesen körülbelül 1,</a:t>
            </a:r>
            <a:r>
              <a:rPr lang="hu-HU" dirty="0" err="1"/>
              <a:t>1</a:t>
            </a:r>
            <a:r>
              <a:rPr lang="hu-HU" dirty="0"/>
              <a:t> millió</a:t>
            </a:r>
          </a:p>
          <a:p>
            <a:r>
              <a:rPr lang="hu-HU" dirty="0"/>
              <a:t>Magyar él Erdélyben.</a:t>
            </a:r>
          </a:p>
        </p:txBody>
      </p:sp>
      <p:pic>
        <p:nvPicPr>
          <p:cNvPr id="2058" name="Picture 10" descr="Székelykapu: Erdély öröksége a világnak - TUDOMÁNYPLÁZ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6" y="3206653"/>
            <a:ext cx="2504555" cy="155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3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3563888" y="371746"/>
            <a:ext cx="1182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Románok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2987824" y="836712"/>
            <a:ext cx="21602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 románok középkori külföldi elnevezése a </a:t>
            </a:r>
            <a:r>
              <a:rPr lang="hu-HU" b="1" dirty="0" err="1">
                <a:hlinkClick r:id="rId2" tooltip="Vlachok"/>
              </a:rPr>
              <a:t>vlach</a:t>
            </a:r>
            <a:r>
              <a:rPr lang="hu-HU" dirty="0"/>
              <a:t> (ejtsd: </a:t>
            </a:r>
            <a:r>
              <a:rPr lang="hu-HU" dirty="0" err="1"/>
              <a:t>vlah</a:t>
            </a:r>
            <a:r>
              <a:rPr lang="hu-HU" dirty="0"/>
              <a:t>) volt, akárcsak több ma is élő balkáni népcsoportnak.</a:t>
            </a:r>
          </a:p>
          <a:p>
            <a:r>
              <a:rPr lang="hu-HU" dirty="0"/>
              <a:t>Többség körülbelül 17 millióan laknak Románia területén.</a:t>
            </a:r>
          </a:p>
        </p:txBody>
      </p:sp>
      <p:pic>
        <p:nvPicPr>
          <p:cNvPr id="1026" name="Picture 2" descr="Erdélyi barangolás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836712"/>
            <a:ext cx="31908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elmérés: csökkent az AUR támogatottsága, de még mindig simán megnyerné a  választást, kieső helyen az RMDSZ | Króni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6" y="3422035"/>
            <a:ext cx="3970958" cy="285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968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3471524" y="116632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Erdélyi németek, szászok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3707904" y="823790"/>
            <a:ext cx="288031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Az erdélyi németek, főként a szászok (és kisebb részben a svábok), évszázadokon át meghatározó kulturális és gazdasági szerepet játszottak Erdélyben. A 12. századtól betelepülő közösség a 20. században, különösen 1945 után és az 1989-es rendszerváltáskor, tömegesen kivándorolt Németországba, lélekszámuk drasztikusan lecsökkent.</a:t>
            </a:r>
          </a:p>
          <a:p>
            <a:endParaRPr lang="hu-HU" dirty="0"/>
          </a:p>
        </p:txBody>
      </p:sp>
      <p:pic>
        <p:nvPicPr>
          <p:cNvPr id="3075" name="Picture 3" descr="Erdélyi szászok – Wikipé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3707904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Bevonulás Erdélybe I. [301.] - A II. világháború fegyverei, járműve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437112"/>
            <a:ext cx="4499992" cy="242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85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44</Words>
  <Application>Microsoft Office PowerPoint</Application>
  <PresentationFormat>Diavetítés a képernyőre (4:3 oldalarány)</PresentationFormat>
  <Paragraphs>11</Paragraphs>
  <Slides>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5" baseType="lpstr">
      <vt:lpstr>Office-téma</vt:lpstr>
      <vt:lpstr>Erdély nemzetiségei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Erdély nemzetiségei</dc:title>
  <dc:creator>mateusz</dc:creator>
  <cp:lastModifiedBy>mateusz</cp:lastModifiedBy>
  <cp:revision>7</cp:revision>
  <dcterms:created xsi:type="dcterms:W3CDTF">2026-04-20T19:11:10Z</dcterms:created>
  <dcterms:modified xsi:type="dcterms:W3CDTF">2026-04-20T19:58:10Z</dcterms:modified>
</cp:coreProperties>
</file>