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0" autoAdjust="0"/>
    <p:restoredTop sz="94660"/>
  </p:normalViewPr>
  <p:slideViewPr>
    <p:cSldViewPr snapToGrid="0">
      <p:cViewPr>
        <p:scale>
          <a:sx n="60" d="100"/>
          <a:sy n="60" d="100"/>
        </p:scale>
        <p:origin x="101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07D2F1F-45F5-5128-26D4-90926834CF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Erdély népessége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E2E0E4C-19E1-8992-F411-0115A73F997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/>
              <a:t>Magyarok száma, népesség összetétele</a:t>
            </a:r>
          </a:p>
        </p:txBody>
      </p:sp>
    </p:spTree>
    <p:extLst>
      <p:ext uri="{BB962C8B-B14F-4D97-AF65-F5344CB8AC3E}">
        <p14:creationId xmlns:p14="http://schemas.microsoft.com/office/powerpoint/2010/main" val="975869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6B2C8A9-9789-16C4-1BE1-A8879B190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678596"/>
            <a:ext cx="7729728" cy="1188720"/>
          </a:xfrm>
        </p:spPr>
        <p:txBody>
          <a:bodyPr/>
          <a:lstStyle/>
          <a:p>
            <a:r>
              <a:rPr lang="hu-HU" dirty="0"/>
              <a:t>Erdély teljes népessége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BEEC3B7-3CA5-E454-5306-01B96F076B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Erdély teljes népessége: 6,5 – 7 millió fő</a:t>
            </a:r>
          </a:p>
          <a:p>
            <a:pPr marL="0" indent="0">
              <a:buNone/>
            </a:pPr>
            <a:r>
              <a:rPr lang="hu-HU" dirty="0"/>
              <a:t>Magyarok létszáma nagyjából: 1,2 millió fő / </a:t>
            </a:r>
            <a:r>
              <a:rPr lang="hu-HU" dirty="0" err="1"/>
              <a:t>kb</a:t>
            </a:r>
            <a:r>
              <a:rPr lang="hu-HU" dirty="0"/>
              <a:t> 19% 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Erdély lakossága Románia teljes lakosságának 35%-a</a:t>
            </a:r>
          </a:p>
          <a:p>
            <a:pPr marL="0" indent="0">
              <a:buNone/>
            </a:pPr>
            <a:r>
              <a:rPr lang="hu-HU" dirty="0"/>
              <a:t>2011 óta népességcsökkenés figyelhető meg. 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Közép-Európa egyik legszínesebb térsége népességet tekintve. </a:t>
            </a:r>
          </a:p>
        </p:txBody>
      </p:sp>
    </p:spTree>
    <p:extLst>
      <p:ext uri="{BB962C8B-B14F-4D97-AF65-F5344CB8AC3E}">
        <p14:creationId xmlns:p14="http://schemas.microsoft.com/office/powerpoint/2010/main" val="111341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8534F5C-759C-4C3D-6D3D-C4C16A877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1766D91-2976-CB12-016A-3F387FCE51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Román elemző: Erdély el fog szakadni Romániától | Tükör - Vajdaság MA ::  Délvidéki hírportál">
            <a:extLst>
              <a:ext uri="{FF2B5EF4-FFF2-40B4-BE49-F238E27FC236}">
                <a16:creationId xmlns:a16="http://schemas.microsoft.com/office/drawing/2014/main" id="{E2D7E6F6-DBB2-3BEC-D2C4-9547CF9979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9085" y="371475"/>
            <a:ext cx="8673830" cy="611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3733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0172" y="0"/>
            <a:ext cx="912182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17BDA9D4-2DDB-88EC-4CB7-ACE869D0E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hu-HU" sz="3000" dirty="0">
                <a:solidFill>
                  <a:srgbClr val="FFFFFF"/>
                </a:solidFill>
              </a:rPr>
              <a:t>Magyarok </a:t>
            </a:r>
            <a:br>
              <a:rPr lang="hu-HU" sz="3000" dirty="0">
                <a:solidFill>
                  <a:srgbClr val="FFFFFF"/>
                </a:solidFill>
              </a:rPr>
            </a:br>
            <a:r>
              <a:rPr lang="hu-HU" sz="3000" dirty="0">
                <a:solidFill>
                  <a:srgbClr val="FFFFFF"/>
                </a:solidFill>
              </a:rPr>
              <a:t>aránya</a:t>
            </a:r>
            <a:br>
              <a:rPr lang="hu-HU" sz="3000" dirty="0">
                <a:solidFill>
                  <a:srgbClr val="FFFFFF"/>
                </a:solidFill>
              </a:rPr>
            </a:br>
            <a:r>
              <a:rPr lang="hu-HU" sz="3000" dirty="0">
                <a:solidFill>
                  <a:srgbClr val="FFFFFF"/>
                </a:solidFill>
              </a:rPr>
              <a:t>térképen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FF9AB5-702B-1C8C-EE18-530D6A25A0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1695" y="1402080"/>
            <a:ext cx="5320696" cy="4053840"/>
          </a:xfrm>
        </p:spPr>
        <p:txBody>
          <a:bodyPr anchor="ctr">
            <a:normAutofit/>
          </a:bodyPr>
          <a:lstStyle/>
          <a:p>
            <a:endParaRPr lang="hu-HU"/>
          </a:p>
        </p:txBody>
      </p:sp>
      <p:pic>
        <p:nvPicPr>
          <p:cNvPr id="2052" name="Picture 4" descr="Erdély – Wikipédia">
            <a:extLst>
              <a:ext uri="{FF2B5EF4-FFF2-40B4-BE49-F238E27FC236}">
                <a16:creationId xmlns:a16="http://schemas.microsoft.com/office/drawing/2014/main" id="{D2DA851E-2E86-E8AD-D8A4-675ABA0D9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732" y="848198"/>
            <a:ext cx="6061670" cy="5161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944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BB382E8-2ED8-8750-57F4-42D01272E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02541"/>
            <a:ext cx="7729728" cy="1188720"/>
          </a:xfrm>
        </p:spPr>
        <p:txBody>
          <a:bodyPr/>
          <a:lstStyle/>
          <a:p>
            <a:r>
              <a:rPr lang="hu-HU" dirty="0"/>
              <a:t>Érdekességek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8400CAF-99C5-B731-FDEB-625EF1486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1912614"/>
            <a:ext cx="7729728" cy="5064614"/>
          </a:xfrm>
        </p:spPr>
        <p:txBody>
          <a:bodyPr/>
          <a:lstStyle/>
          <a:p>
            <a:pPr marL="0" indent="0">
              <a:buNone/>
            </a:pPr>
            <a:r>
              <a:rPr lang="hu-HU" dirty="0"/>
              <a:t>MINI ORSZÁG VOLT </a:t>
            </a:r>
          </a:p>
          <a:p>
            <a:pPr marL="0" indent="0">
              <a:buNone/>
            </a:pPr>
            <a:r>
              <a:rPr lang="hu-HU" dirty="0"/>
              <a:t>Hosszú ideig egy különálló állam volt. Saját uralkodója is volt 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 KORAI VALLÁSI SZABDSÁG </a:t>
            </a:r>
          </a:p>
          <a:p>
            <a:pPr marL="0" indent="0">
              <a:buNone/>
            </a:pPr>
            <a:r>
              <a:rPr lang="hu-HU" dirty="0"/>
              <a:t>1568ban itt már vallásszabadság volt.  Itt volt majdnem a legkorábban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DRAKULA OTTHONA</a:t>
            </a:r>
          </a:p>
          <a:p>
            <a:pPr marL="0" indent="0">
              <a:buNone/>
            </a:pPr>
            <a:r>
              <a:rPr lang="hu-HU" dirty="0"/>
              <a:t>Igazából ez csak a mese miatt tudjuk így, valójában Havasföldön élt.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NÉMETEK „BIRODALMA”</a:t>
            </a:r>
          </a:p>
          <a:p>
            <a:pPr marL="0" indent="0">
              <a:buNone/>
            </a:pPr>
            <a:r>
              <a:rPr lang="hu-HU" dirty="0"/>
              <a:t>Olyan városokat építettek itt mint a nagy Brassó, Nagyszeben.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50980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D405212-8C67-6E09-009D-95349191E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834640"/>
            <a:ext cx="7729728" cy="1188720"/>
          </a:xfrm>
        </p:spPr>
        <p:txBody>
          <a:bodyPr/>
          <a:lstStyle/>
          <a:p>
            <a:r>
              <a:rPr lang="hu-HU" dirty="0"/>
              <a:t>Köszönjük a figyelmet!</a:t>
            </a:r>
          </a:p>
        </p:txBody>
      </p:sp>
    </p:spTree>
    <p:extLst>
      <p:ext uri="{BB962C8B-B14F-4D97-AF65-F5344CB8AC3E}">
        <p14:creationId xmlns:p14="http://schemas.microsoft.com/office/powerpoint/2010/main" val="2300138009"/>
      </p:ext>
    </p:extLst>
  </p:cSld>
  <p:clrMapOvr>
    <a:masterClrMapping/>
  </p:clrMapOvr>
</p:sld>
</file>

<file path=ppt/theme/theme1.xml><?xml version="1.0" encoding="utf-8"?>
<a:theme xmlns:a="http://schemas.openxmlformats.org/drawingml/2006/main" name="Csomag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2A19ABDF89EB4AB443353912162EB8" ma:contentTypeVersion="15" ma:contentTypeDescription="Create a new document." ma:contentTypeScope="" ma:versionID="973c4da873a3656ba30cb9bd1e43494c">
  <xsd:schema xmlns:xsd="http://www.w3.org/2001/XMLSchema" xmlns:xs="http://www.w3.org/2001/XMLSchema" xmlns:p="http://schemas.microsoft.com/office/2006/metadata/properties" xmlns:ns3="f5d03b03-62a0-4766-b9a0-35b8f59bc4d5" xmlns:ns4="95052add-3d91-46ac-b20c-46b935726cb7" targetNamespace="http://schemas.microsoft.com/office/2006/metadata/properties" ma:root="true" ma:fieldsID="84e09f8e4eec33b385e44ad3761ae15e" ns3:_="" ns4:_="">
    <xsd:import namespace="f5d03b03-62a0-4766-b9a0-35b8f59bc4d5"/>
    <xsd:import namespace="95052add-3d91-46ac-b20c-46b935726cb7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LengthInSeconds" minOccurs="0"/>
                <xsd:element ref="ns4:MediaServiceAutoTags" minOccurs="0"/>
                <xsd:element ref="ns4:MediaServiceObjectDetectorVersions" minOccurs="0"/>
                <xsd:element ref="ns4:MediaServiceGenerationTime" minOccurs="0"/>
                <xsd:element ref="ns4:MediaServiceEventHashCode" minOccurs="0"/>
                <xsd:element ref="ns4:MediaServiceSystemTags" minOccurs="0"/>
                <xsd:element ref="ns4:MediaServiceOCR" minOccurs="0"/>
                <xsd:element ref="ns4:MediaServiceSearchProperties" minOccurs="0"/>
                <xsd:element ref="ns4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d03b03-62a0-4766-b9a0-35b8f59bc4d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052add-3d91-46ac-b20c-46b935726c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19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5052add-3d91-46ac-b20c-46b935726cb7" xsi:nil="true"/>
  </documentManagement>
</p:properties>
</file>

<file path=customXml/itemProps1.xml><?xml version="1.0" encoding="utf-8"?>
<ds:datastoreItem xmlns:ds="http://schemas.openxmlformats.org/officeDocument/2006/customXml" ds:itemID="{766C3090-BB84-43FE-B8A8-FF3A215802A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5793753-A9D4-4319-88EF-704ECA1431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d03b03-62a0-4766-b9a0-35b8f59bc4d5"/>
    <ds:schemaRef ds:uri="95052add-3d91-46ac-b20c-46b935726c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B85E7DE-25CF-456C-9861-015697A1AFA1}">
  <ds:schemaRefs>
    <ds:schemaRef ds:uri="http://purl.org/dc/elements/1.1/"/>
    <ds:schemaRef ds:uri="http://www.w3.org/XML/1998/namespace"/>
    <ds:schemaRef ds:uri="http://schemas.microsoft.com/office/2006/documentManagement/types"/>
    <ds:schemaRef ds:uri="95052add-3d91-46ac-b20c-46b935726cb7"/>
    <ds:schemaRef ds:uri="http://purl.org/dc/terms/"/>
    <ds:schemaRef ds:uri="f5d03b03-62a0-4766-b9a0-35b8f59bc4d5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{056862FA-EE82-4CA7-8D47-47006B0A8C19}TFfb9a325e-b4a8-473d-b025-df086f5ae4932ede67f6-d91a9acdbfd6</Template>
  <TotalTime>27</TotalTime>
  <Words>120</Words>
  <Application>Microsoft Office PowerPoint</Application>
  <PresentationFormat>Szélesvásznú</PresentationFormat>
  <Paragraphs>24</Paragraphs>
  <Slides>6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7" baseType="lpstr">
      <vt:lpstr>Csomag</vt:lpstr>
      <vt:lpstr>Erdély népessége</vt:lpstr>
      <vt:lpstr>Erdély teljes népessége</vt:lpstr>
      <vt:lpstr>PowerPoint-bemutató</vt:lpstr>
      <vt:lpstr>Magyarok  aránya térképen</vt:lpstr>
      <vt:lpstr>Érdekességek</vt:lpstr>
      <vt:lpstr>Köszönjük a figyelmet!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Nyeső Szabolcs</dc:creator>
  <cp:lastModifiedBy>Nyeső Szabolcs</cp:lastModifiedBy>
  <cp:revision>4</cp:revision>
  <dcterms:created xsi:type="dcterms:W3CDTF">2026-04-20T18:19:10Z</dcterms:created>
  <dcterms:modified xsi:type="dcterms:W3CDTF">2026-04-20T19:57:47Z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0x010100592A19ABDF89EB4AB443353912162EB8</vt:lpwstr>
  </property>
</Properties>
</file>